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5"/>
  </p:notesMasterIdLst>
  <p:sldIdLst>
    <p:sldId id="256" r:id="rId2"/>
    <p:sldId id="484" r:id="rId3"/>
    <p:sldId id="486" r:id="rId4"/>
    <p:sldId id="264" r:id="rId5"/>
    <p:sldId id="257" r:id="rId6"/>
    <p:sldId id="471" r:id="rId7"/>
    <p:sldId id="265" r:id="rId8"/>
    <p:sldId id="266" r:id="rId9"/>
    <p:sldId id="480" r:id="rId10"/>
    <p:sldId id="272" r:id="rId11"/>
    <p:sldId id="263" r:id="rId12"/>
    <p:sldId id="275" r:id="rId13"/>
    <p:sldId id="282" r:id="rId14"/>
    <p:sldId id="273" r:id="rId15"/>
    <p:sldId id="475" r:id="rId16"/>
    <p:sldId id="476" r:id="rId17"/>
    <p:sldId id="485" r:id="rId18"/>
    <p:sldId id="483" r:id="rId19"/>
    <p:sldId id="261" r:id="rId20"/>
    <p:sldId id="487" r:id="rId21"/>
    <p:sldId id="482" r:id="rId22"/>
    <p:sldId id="488" r:id="rId23"/>
    <p:sldId id="258" r:id="rId24"/>
    <p:sldId id="267" r:id="rId25"/>
    <p:sldId id="268" r:id="rId26"/>
    <p:sldId id="269" r:id="rId27"/>
    <p:sldId id="489" r:id="rId28"/>
    <p:sldId id="466" r:id="rId29"/>
    <p:sldId id="467" r:id="rId30"/>
    <p:sldId id="259" r:id="rId31"/>
    <p:sldId id="365" r:id="rId32"/>
    <p:sldId id="491" r:id="rId33"/>
    <p:sldId id="477" r:id="rId34"/>
    <p:sldId id="284" r:id="rId35"/>
    <p:sldId id="271" r:id="rId36"/>
    <p:sldId id="465" r:id="rId37"/>
    <p:sldId id="472" r:id="rId38"/>
    <p:sldId id="470" r:id="rId39"/>
    <p:sldId id="494" r:id="rId40"/>
    <p:sldId id="493" r:id="rId41"/>
    <p:sldId id="495" r:id="rId42"/>
    <p:sldId id="274" r:id="rId43"/>
    <p:sldId id="492" r:id="rId44"/>
    <p:sldId id="270" r:id="rId45"/>
    <p:sldId id="474" r:id="rId46"/>
    <p:sldId id="478" r:id="rId47"/>
    <p:sldId id="464" r:id="rId48"/>
    <p:sldId id="460" r:id="rId49"/>
    <p:sldId id="479" r:id="rId50"/>
    <p:sldId id="468" r:id="rId51"/>
    <p:sldId id="469" r:id="rId52"/>
    <p:sldId id="490" r:id="rId53"/>
    <p:sldId id="496" r:id="rId5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7108"/>
    <p:restoredTop sz="73620"/>
  </p:normalViewPr>
  <p:slideViewPr>
    <p:cSldViewPr snapToGrid="0" snapToObjects="1">
      <p:cViewPr varScale="1">
        <p:scale>
          <a:sx n="81" d="100"/>
          <a:sy n="81" d="100"/>
        </p:scale>
        <p:origin x="1096"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3938190-5336-4041-902F-D44721E0D5D1}" type="datetimeFigureOut">
              <a:rPr lang="en-US" smtClean="0"/>
              <a:t>9/25/22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ABF0BA1-B117-414A-ADB2-89A866120D29}" type="slidenum">
              <a:rPr lang="en-US" smtClean="0"/>
              <a:t>‹#›</a:t>
            </a:fld>
            <a:endParaRPr lang="en-US"/>
          </a:p>
        </p:txBody>
      </p:sp>
    </p:spTree>
    <p:extLst>
      <p:ext uri="{BB962C8B-B14F-4D97-AF65-F5344CB8AC3E}">
        <p14:creationId xmlns:p14="http://schemas.microsoft.com/office/powerpoint/2010/main" val="8483361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8" Type="http://schemas.openxmlformats.org/officeDocument/2006/relationships/hyperlink" Target="https://www-ncbi-nlm-nih-gov.ezproxy.lib.utah.edu/pmc/articles/PMC5227201/#r6" TargetMode="External"/><Relationship Id="rId13" Type="http://schemas.openxmlformats.org/officeDocument/2006/relationships/hyperlink" Target="https://www-ncbi-nlm-nih-gov.ezproxy.lib.utah.edu/pubmed/8948561" TargetMode="External"/><Relationship Id="rId18" Type="http://schemas.openxmlformats.org/officeDocument/2006/relationships/hyperlink" Target="https://scholar.google.com/scholar_lookup?journal=Lancet&amp;title=Efficacy+and+safety+of+a+paired+sedation+and+ventilator+weaning+protocol+for+mechanically+ventilated+patients+in+intensive+care+(Awakening+and+Breathing+Controlled+trial):+a+randomised+controlled+trial.&amp;author=TD+Girard&amp;author=JP+Kress&amp;author=BD+Fuchs&amp;volume=371&amp;publication_year=2008&amp;pages=126-34&amp;pmid=18191684&amp;doi=10.1016/S0140-6736(08)60105-1&amp;" TargetMode="External"/><Relationship Id="rId26" Type="http://schemas.openxmlformats.org/officeDocument/2006/relationships/hyperlink" Target="https://dx-doi-org.ezproxy.lib.utah.edu/10.1164%2Frccm.201212-2169OC" TargetMode="External"/><Relationship Id="rId3" Type="http://schemas.openxmlformats.org/officeDocument/2006/relationships/hyperlink" Target="https://www-ncbi-nlm-nih-gov.ezproxy.lib.utah.edu/pmc/articles/PMC5227201/#r1" TargetMode="External"/><Relationship Id="rId21" Type="http://schemas.openxmlformats.org/officeDocument/2006/relationships/hyperlink" Target="https://scholar.google.com/scholar_lookup?journal=Lancet&amp;title=Early+physical+and+occupational+therapy+in+mechanically+ventilated,+critically+ill+patients:+a+randomised+controlled+trial.&amp;author=WD+Schweickert&amp;author=MC+Pohlman&amp;author=AS+Pohlman&amp;volume=373&amp;publication_year=2009&amp;pages=1874-82&amp;pmid=19446324&amp;doi=10.1016/S0140-6736(09)60658-9&amp;" TargetMode="External"/><Relationship Id="rId7" Type="http://schemas.openxmlformats.org/officeDocument/2006/relationships/hyperlink" Target="https://www-ncbi-nlm-nih-gov.ezproxy.lib.utah.edu/pmc/articles/PMC5227201/#r5" TargetMode="External"/><Relationship Id="rId12" Type="http://schemas.openxmlformats.org/officeDocument/2006/relationships/hyperlink" Target="https://scholar.google.com/scholar_lookup?journal=N+Engl+J+Med&amp;title=Daily+interruption+of+sedative+infusions+in+critically+ill+patients+undergoing+mechanical+ventilation.&amp;author=JP+Kress&amp;author=AS+Pohlman&amp;author=MF+O%27Connor&amp;volume=342&amp;publication_year=2000&amp;pages=1471-7&amp;pmid=10816184&amp;doi=10.1056/NEJM200005183422002&amp;" TargetMode="External"/><Relationship Id="rId17" Type="http://schemas.openxmlformats.org/officeDocument/2006/relationships/hyperlink" Target="https://dx-doi-org.ezproxy.lib.utah.edu/10.1016%2FS0140-6736(08)60105-1" TargetMode="External"/><Relationship Id="rId25" Type="http://schemas.openxmlformats.org/officeDocument/2006/relationships/hyperlink" Target="https://www-ncbi-nlm-nih-gov.ezproxy.lib.utah.edu/pubmed/23631814" TargetMode="External"/><Relationship Id="rId2" Type="http://schemas.openxmlformats.org/officeDocument/2006/relationships/slide" Target="../slides/slide19.xml"/><Relationship Id="rId16" Type="http://schemas.openxmlformats.org/officeDocument/2006/relationships/hyperlink" Target="https://www-ncbi-nlm-nih-gov.ezproxy.lib.utah.edu/pubmed/18191684" TargetMode="External"/><Relationship Id="rId20" Type="http://schemas.openxmlformats.org/officeDocument/2006/relationships/hyperlink" Target="https://dx-doi-org.ezproxy.lib.utah.edu/10.1016%2FS0140-6736(09)60658-9" TargetMode="External"/><Relationship Id="rId29" Type="http://schemas.openxmlformats.org/officeDocument/2006/relationships/hyperlink" Target="https://dx-doi-org.ezproxy.lib.utah.edu/10.1097%2FCCM.0b013e31818b308b" TargetMode="External"/><Relationship Id="rId1" Type="http://schemas.openxmlformats.org/officeDocument/2006/relationships/notesMaster" Target="../notesMasters/notesMaster1.xml"/><Relationship Id="rId6" Type="http://schemas.openxmlformats.org/officeDocument/2006/relationships/hyperlink" Target="https://www-ncbi-nlm-nih-gov.ezproxy.lib.utah.edu/pmc/articles/PMC5227201/#r4" TargetMode="External"/><Relationship Id="rId11" Type="http://schemas.openxmlformats.org/officeDocument/2006/relationships/hyperlink" Target="https://dx-doi-org.ezproxy.lib.utah.edu/10.1056%2FNEJM200005183422002" TargetMode="External"/><Relationship Id="rId24" Type="http://schemas.openxmlformats.org/officeDocument/2006/relationships/hyperlink" Target="https://scholar.google.com/scholar_lookup?journal=Am+J+Respir+Crit+Care+Med&amp;title=Rapidly+progressive+diaphragmatic+weakness+and+injury+during+mechanical+ventilation+in+humans.&amp;author=S+Jaber&amp;author=BJ+Petrof&amp;author=B+Jung&amp;volume=183&amp;publication_year=2011&amp;pages=364-71&amp;pmid=20813887&amp;doi=10.1164/rccm.201004-0670OC&amp;" TargetMode="External"/><Relationship Id="rId5" Type="http://schemas.openxmlformats.org/officeDocument/2006/relationships/hyperlink" Target="https://www-ncbi-nlm-nih-gov.ezproxy.lib.utah.edu/pmc/articles/PMC5227201/#r3" TargetMode="External"/><Relationship Id="rId15" Type="http://schemas.openxmlformats.org/officeDocument/2006/relationships/hyperlink" Target="https://scholar.google.com/scholar_lookup?journal=N+Engl+J+Med&amp;title=Effect+on+the+duration+of+mechanical+ventilation+of+identifying+patients+capable+of+breathing+spontaneously.&amp;author=EW+Ely&amp;author=AM+Baker&amp;author=DP+Dunagan&amp;volume=335&amp;publication_year=1996&amp;pages=1864-9&amp;pmid=8948561&amp;doi=10.1056/NEJM199612193352502&amp;" TargetMode="External"/><Relationship Id="rId23" Type="http://schemas.openxmlformats.org/officeDocument/2006/relationships/hyperlink" Target="https://dx-doi-org.ezproxy.lib.utah.edu/10.1164%2Frccm.201004-0670OC" TargetMode="External"/><Relationship Id="rId28" Type="http://schemas.openxmlformats.org/officeDocument/2006/relationships/hyperlink" Target="https://www-ncbi-nlm-nih-gov.ezproxy.lib.utah.edu/pubmed/18824913" TargetMode="External"/><Relationship Id="rId10" Type="http://schemas.openxmlformats.org/officeDocument/2006/relationships/hyperlink" Target="https://www-ncbi-nlm-nih-gov.ezproxy.lib.utah.edu/pubmed/10816184" TargetMode="External"/><Relationship Id="rId19" Type="http://schemas.openxmlformats.org/officeDocument/2006/relationships/hyperlink" Target="https://www-ncbi-nlm-nih-gov.ezproxy.lib.utah.edu/pubmed/19446324" TargetMode="External"/><Relationship Id="rId4" Type="http://schemas.openxmlformats.org/officeDocument/2006/relationships/hyperlink" Target="https://www-ncbi-nlm-nih-gov.ezproxy.lib.utah.edu/pmc/articles/PMC5227201/#r2" TargetMode="External"/><Relationship Id="rId9" Type="http://schemas.openxmlformats.org/officeDocument/2006/relationships/hyperlink" Target="https://www-ncbi-nlm-nih-gov.ezproxy.lib.utah.edu/pmc/articles/PMC5227201/#r7" TargetMode="External"/><Relationship Id="rId14" Type="http://schemas.openxmlformats.org/officeDocument/2006/relationships/hyperlink" Target="https://dx-doi-org.ezproxy.lib.utah.edu/10.1056%2FNEJM199612193352502" TargetMode="External"/><Relationship Id="rId22" Type="http://schemas.openxmlformats.org/officeDocument/2006/relationships/hyperlink" Target="https://www-ncbi-nlm-nih-gov.ezproxy.lib.utah.edu/pubmed/20813887" TargetMode="External"/><Relationship Id="rId27" Type="http://schemas.openxmlformats.org/officeDocument/2006/relationships/hyperlink" Target="https://scholar.google.com/scholar_lookup?journal=Am+J+Respir+Crit+Care+Med&amp;title=Evolution+of+mortality+over+time+in+patients+receiving+mechanical+ventilation.&amp;author=A+Esteban&amp;author=F+Frutos-Vivar&amp;author=A+Muriel&amp;volume=188&amp;publication_year=2013&amp;pages=220-30&amp;pmid=23631814&amp;doi=10.1164/rccm.201212-2169OC&amp;" TargetMode="External"/><Relationship Id="rId30" Type="http://schemas.openxmlformats.org/officeDocument/2006/relationships/hyperlink" Target="https://scholar.google.com/scholar_lookup?journal=Crit+Care+Med&amp;title=Excessive+tidal+volume+from+breath+stacking+during+lung-protective+ventilation+for+acute+lung+injury.&amp;author=MC+Pohlman&amp;author=KE+McCallister&amp;author=WD+Schweickert&amp;volume=36&amp;publication_year=2008&amp;pages=3019-23&amp;pmid=18824913&amp;doi=10.1097/CCM.0b013e31818b308b&amp;" TargetMode="Externa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s://www.nature.com/articles/nature.2013.12350" TargetMode="External"/><Relationship Id="rId2" Type="http://schemas.openxmlformats.org/officeDocument/2006/relationships/slide" Target="../slides/slide48.xml"/><Relationship Id="rId1" Type="http://schemas.openxmlformats.org/officeDocument/2006/relationships/notesMaster" Target="../notesMasters/notesMaster1.xml"/><Relationship Id="rId6" Type="http://schemas.openxmlformats.org/officeDocument/2006/relationships/hyperlink" Target="https://clinicaltrials.gov/ct2/show/NCT03925987" TargetMode="External"/><Relationship Id="rId5" Type="http://schemas.openxmlformats.org/officeDocument/2006/relationships/hyperlink" Target="https://grantome.com/grant/NIH/P20-GM121312-01-6548" TargetMode="External"/><Relationship Id="rId4" Type="http://schemas.openxmlformats.org/officeDocument/2006/relationships/hyperlink" Target="https://www.nature.com/articles/nn.3323" TargetMode="External"/></Relationships>
</file>

<file path=ppt/notesSlides/_rels/notesSlide39.xml.rels><?xml version="1.0" encoding="UTF-8" standalone="yes"?>
<Relationships xmlns="http://schemas.openxmlformats.org/package/2006/relationships"><Relationship Id="rId8" Type="http://schemas.openxmlformats.org/officeDocument/2006/relationships/hyperlink" Target="https://erj.ersjournals.com/lookup/google-scholar?link_type=googlescholar&amp;gs_type=article&amp;author%5b0%5d=M+Ba%C5%9Fo%C4%9Flu&amp;author%5b1%5d=M+Livanou&amp;author%5b2%5d=C+Crnobari%C4%87&amp;title=Torture+vs+other+cruel,+inhuman,+and+degrading+treatment:+Is+the+distinction+real+or+apparent?&amp;publication_year=2007&amp;journal=Arch+Gen+Psychiatry&amp;volume=64&amp;pages=277-285" TargetMode="External"/><Relationship Id="rId3" Type="http://schemas.openxmlformats.org/officeDocument/2006/relationships/hyperlink" Target="https://metinbasoglu.wordpress.com/2012/12/25/waterboarding-is-severe-torture-research-findings/" TargetMode="External"/><Relationship Id="rId7" Type="http://schemas.openxmlformats.org/officeDocument/2006/relationships/hyperlink" Target="https://erj.ersjournals.com/lookup/external-ref?access_num=17339516&amp;link_type=MED&amp;atom=%2Ferj%2F49%2F5%2F1602099.atom" TargetMode="External"/><Relationship Id="rId2" Type="http://schemas.openxmlformats.org/officeDocument/2006/relationships/slide" Target="../slides/slide49.xml"/><Relationship Id="rId1" Type="http://schemas.openxmlformats.org/officeDocument/2006/relationships/notesMaster" Target="../notesMasters/notesMaster1.xml"/><Relationship Id="rId6" Type="http://schemas.openxmlformats.org/officeDocument/2006/relationships/hyperlink" Target="https://erj.ersjournals.com/lookup/external-ref?access_num=10.1001/archpsyc.64.3.277&amp;link_type=DOI" TargetMode="External"/><Relationship Id="rId5" Type="http://schemas.openxmlformats.org/officeDocument/2006/relationships/hyperlink" Target="https://erj.ersjournals.com/content/49/5/1602099#xref-ref-16-1" TargetMode="External"/><Relationship Id="rId4" Type="http://schemas.openxmlformats.org/officeDocument/2006/relationships/hyperlink" Target="https://erj.ersjournals.com/lookup/google-scholar?link_type=googlescholar&amp;gs_type=article&amp;q_txt=.+Waterboarding+is+severe+torture%3A+Research+findings.+Mass+Trauma%2C+Mental+Health+%26+Human+Rights.+https%3A%2F%2Fmetinbasoglu.wordpress.com%2F2012%2F12%2F25%2Fwaterboarding-is-severe-torture-research-findings%2F+Date+last+updated%3A+December+25%2C+2012.+Date+last+accessed%3A+August+27%2C+2016." TargetMode="External"/><Relationship Id="rId9" Type="http://schemas.openxmlformats.org/officeDocument/2006/relationships/hyperlink" Target="https://erj.ersjournals.com/content/49/5/1602099#xref-ref-17-1"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PRVC: adaptive targeting – pressure control where </a:t>
            </a:r>
          </a:p>
        </p:txBody>
      </p:sp>
      <p:sp>
        <p:nvSpPr>
          <p:cNvPr id="4" name="Slide Number Placeholder 3"/>
          <p:cNvSpPr>
            <a:spLocks noGrp="1"/>
          </p:cNvSpPr>
          <p:nvPr>
            <p:ph type="sldNum" sz="quarter" idx="5"/>
          </p:nvPr>
        </p:nvSpPr>
        <p:spPr/>
        <p:txBody>
          <a:bodyPr/>
          <a:lstStyle/>
          <a:p>
            <a:fld id="{8ABF0BA1-B117-414A-ADB2-89A866120D29}" type="slidenum">
              <a:rPr lang="en-US" smtClean="0"/>
              <a:t>2</a:t>
            </a:fld>
            <a:endParaRPr lang="en-US"/>
          </a:p>
        </p:txBody>
      </p:sp>
    </p:spTree>
    <p:extLst>
      <p:ext uri="{BB962C8B-B14F-4D97-AF65-F5344CB8AC3E}">
        <p14:creationId xmlns:p14="http://schemas.microsoft.com/office/powerpoint/2010/main" val="12532039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 retool this slide to fit the flow better.  </a:t>
            </a:r>
            <a:r>
              <a:rPr lang="en-US" dirty="0" err="1"/>
              <a:t>Ie</a:t>
            </a:r>
            <a:r>
              <a:rPr lang="en-US" dirty="0"/>
              <a:t>. this is one consequence of higher drive to breath</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Aka early cycling.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Flow cycle threshold could also be set too high.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995DCF1C-FC64-624E-A9CC-1653EC1F8C66}" type="slidenum">
              <a:rPr lang="en-US" smtClean="0"/>
              <a:t>12</a:t>
            </a:fld>
            <a:endParaRPr lang="en-US"/>
          </a:p>
        </p:txBody>
      </p:sp>
    </p:spTree>
    <p:extLst>
      <p:ext uri="{BB962C8B-B14F-4D97-AF65-F5344CB8AC3E}">
        <p14:creationId xmlns:p14="http://schemas.microsoft.com/office/powerpoint/2010/main" val="19110507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Two breaths are given for the patient making one respiratory effort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is a problem because it’s equivalent to 12 ml/Kg of distention in the lung.</a:t>
            </a:r>
          </a:p>
          <a:p>
            <a:endParaRPr lang="en-US" dirty="0"/>
          </a:p>
          <a:p>
            <a:endParaRPr lang="en-US" dirty="0"/>
          </a:p>
          <a:p>
            <a:r>
              <a:rPr lang="en-US" dirty="0"/>
              <a:t>[ ] combine</a:t>
            </a:r>
          </a:p>
        </p:txBody>
      </p:sp>
      <p:sp>
        <p:nvSpPr>
          <p:cNvPr id="4" name="Slide Number Placeholder 3"/>
          <p:cNvSpPr>
            <a:spLocks noGrp="1"/>
          </p:cNvSpPr>
          <p:nvPr>
            <p:ph type="sldNum" sz="quarter" idx="5"/>
          </p:nvPr>
        </p:nvSpPr>
        <p:spPr/>
        <p:txBody>
          <a:bodyPr/>
          <a:lstStyle/>
          <a:p>
            <a:fld id="{995DCF1C-FC64-624E-A9CC-1653EC1F8C66}" type="slidenum">
              <a:rPr lang="en-US" smtClean="0"/>
              <a:t>13</a:t>
            </a:fld>
            <a:endParaRPr lang="en-US"/>
          </a:p>
        </p:txBody>
      </p:sp>
    </p:spTree>
    <p:extLst>
      <p:ext uri="{BB962C8B-B14F-4D97-AF65-F5344CB8AC3E}">
        <p14:creationId xmlns:p14="http://schemas.microsoft.com/office/powerpoint/2010/main" val="28466553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err="1">
                <a:solidFill>
                  <a:schemeClr val="tx1"/>
                </a:solidFill>
                <a:effectLst/>
                <a:latin typeface="+mn-lt"/>
                <a:ea typeface="+mn-ea"/>
                <a:cs typeface="+mn-cs"/>
              </a:rPr>
              <a:t>Pmus</a:t>
            </a:r>
            <a:r>
              <a:rPr lang="en-US" sz="1200" kern="1200" dirty="0">
                <a:solidFill>
                  <a:schemeClr val="tx1"/>
                </a:solidFill>
                <a:effectLst/>
                <a:latin typeface="+mn-lt"/>
                <a:ea typeface="+mn-ea"/>
                <a:cs typeface="+mn-cs"/>
              </a:rPr>
              <a:t> . </a:t>
            </a:r>
            <a:r>
              <a:rPr lang="en-US" sz="1200" kern="1200" dirty="0" err="1">
                <a:solidFill>
                  <a:schemeClr val="tx1"/>
                </a:solidFill>
                <a:effectLst/>
                <a:latin typeface="+mn-lt"/>
                <a:ea typeface="+mn-ea"/>
                <a:cs typeface="+mn-cs"/>
              </a:rPr>
              <a:t>Pvent</a:t>
            </a:r>
            <a:r>
              <a:rPr lang="en-US" sz="1200" kern="1200" dirty="0">
                <a:solidFill>
                  <a:schemeClr val="tx1"/>
                </a:solidFill>
                <a:effectLst/>
                <a:latin typeface="+mn-lt"/>
                <a:ea typeface="+mn-ea"/>
                <a:cs typeface="+mn-cs"/>
              </a:rPr>
              <a:t> . (</a:t>
            </a:r>
            <a:r>
              <a:rPr lang="en-US" sz="1200" kern="1200" dirty="0" err="1">
                <a:solidFill>
                  <a:schemeClr val="tx1"/>
                </a:solidFill>
                <a:effectLst/>
                <a:latin typeface="+mn-lt"/>
                <a:ea typeface="+mn-ea"/>
                <a:cs typeface="+mn-cs"/>
              </a:rPr>
              <a:t>Ers</a:t>
            </a:r>
            <a:r>
              <a:rPr lang="en-US" sz="1200" kern="1200" dirty="0">
                <a:solidFill>
                  <a:schemeClr val="tx1"/>
                </a:solidFill>
                <a:effectLst/>
                <a:latin typeface="+mn-lt"/>
                <a:ea typeface="+mn-ea"/>
                <a:cs typeface="+mn-cs"/>
              </a:rPr>
              <a:t>   V) . (</a:t>
            </a:r>
            <a:r>
              <a:rPr lang="en-US" sz="1200" kern="1200" dirty="0" err="1">
                <a:solidFill>
                  <a:schemeClr val="tx1"/>
                </a:solidFill>
                <a:effectLst/>
                <a:latin typeface="+mn-lt"/>
                <a:ea typeface="+mn-ea"/>
                <a:cs typeface="+mn-cs"/>
              </a:rPr>
              <a:t>Rrs</a:t>
            </a:r>
            <a:r>
              <a:rPr lang="en-US" sz="1200" kern="1200" dirty="0">
                <a:solidFill>
                  <a:schemeClr val="tx1"/>
                </a:solidFill>
                <a:effectLst/>
                <a:latin typeface="+mn-lt"/>
                <a:ea typeface="+mn-ea"/>
                <a:cs typeface="+mn-cs"/>
              </a:rPr>
              <a:t>   V˙ ), where </a:t>
            </a:r>
            <a:r>
              <a:rPr lang="en-US" sz="1200" kern="1200" dirty="0" err="1">
                <a:solidFill>
                  <a:schemeClr val="tx1"/>
                </a:solidFill>
                <a:effectLst/>
                <a:latin typeface="+mn-lt"/>
                <a:ea typeface="+mn-ea"/>
                <a:cs typeface="+mn-cs"/>
              </a:rPr>
              <a:t>Pmus</a:t>
            </a:r>
            <a:r>
              <a:rPr lang="en-US" sz="1200" kern="1200" dirty="0">
                <a:solidFill>
                  <a:schemeClr val="tx1"/>
                </a:solidFill>
                <a:effectLst/>
                <a:latin typeface="+mn-lt"/>
                <a:ea typeface="+mn-ea"/>
                <a:cs typeface="+mn-cs"/>
              </a:rPr>
              <a:t> is</a:t>
            </a:r>
          </a:p>
          <a:p>
            <a:r>
              <a:rPr lang="en-US" sz="1200" kern="1200" dirty="0">
                <a:solidFill>
                  <a:schemeClr val="tx1"/>
                </a:solidFill>
                <a:effectLst/>
                <a:latin typeface="+mn-lt"/>
                <a:ea typeface="+mn-ea"/>
                <a:cs typeface="+mn-cs"/>
              </a:rPr>
              <a:t>the muscle pressure generated by the patient’s inspiratory</a:t>
            </a:r>
          </a:p>
          <a:p>
            <a:r>
              <a:rPr lang="en-US" sz="1200" kern="1200" dirty="0">
                <a:solidFill>
                  <a:schemeClr val="tx1"/>
                </a:solidFill>
                <a:effectLst/>
                <a:latin typeface="+mn-lt"/>
                <a:ea typeface="+mn-ea"/>
                <a:cs typeface="+mn-cs"/>
              </a:rPr>
              <a:t>effort, </a:t>
            </a:r>
            <a:r>
              <a:rPr lang="en-US" sz="1200" kern="1200" dirty="0" err="1">
                <a:solidFill>
                  <a:schemeClr val="tx1"/>
                </a:solidFill>
                <a:effectLst/>
                <a:latin typeface="+mn-lt"/>
                <a:ea typeface="+mn-ea"/>
                <a:cs typeface="+mn-cs"/>
              </a:rPr>
              <a:t>Pvent</a:t>
            </a:r>
            <a:r>
              <a:rPr lang="en-US" sz="1200" kern="1200" dirty="0">
                <a:solidFill>
                  <a:schemeClr val="tx1"/>
                </a:solidFill>
                <a:effectLst/>
                <a:latin typeface="+mn-lt"/>
                <a:ea typeface="+mn-ea"/>
                <a:cs typeface="+mn-cs"/>
              </a:rPr>
              <a:t> is the airway pressure relative to PEEP generated</a:t>
            </a:r>
          </a:p>
          <a:p>
            <a:r>
              <a:rPr lang="en-US" sz="1200" kern="1200" dirty="0">
                <a:solidFill>
                  <a:schemeClr val="tx1"/>
                </a:solidFill>
                <a:effectLst/>
                <a:latin typeface="+mn-lt"/>
                <a:ea typeface="+mn-ea"/>
                <a:cs typeface="+mn-cs"/>
              </a:rPr>
              <a:t>by the ventilator, </a:t>
            </a:r>
            <a:r>
              <a:rPr lang="en-US" sz="1200" kern="1200" dirty="0" err="1">
                <a:solidFill>
                  <a:schemeClr val="tx1"/>
                </a:solidFill>
                <a:effectLst/>
                <a:latin typeface="+mn-lt"/>
                <a:ea typeface="+mn-ea"/>
                <a:cs typeface="+mn-cs"/>
              </a:rPr>
              <a:t>Ers</a:t>
            </a:r>
            <a:r>
              <a:rPr lang="en-US" sz="1200" kern="1200" dirty="0">
                <a:solidFill>
                  <a:schemeClr val="tx1"/>
                </a:solidFill>
                <a:effectLst/>
                <a:latin typeface="+mn-lt"/>
                <a:ea typeface="+mn-ea"/>
                <a:cs typeface="+mn-cs"/>
              </a:rPr>
              <a:t> is the elastance of the respiratory</a:t>
            </a:r>
          </a:p>
          <a:p>
            <a:r>
              <a:rPr lang="en-US" sz="1200" kern="1200" dirty="0">
                <a:solidFill>
                  <a:schemeClr val="tx1"/>
                </a:solidFill>
                <a:effectLst/>
                <a:latin typeface="+mn-lt"/>
                <a:ea typeface="+mn-ea"/>
                <a:cs typeface="+mn-cs"/>
              </a:rPr>
              <a:t>system, V is the volume change relative to end-expiratory</a:t>
            </a:r>
          </a:p>
          <a:p>
            <a:r>
              <a:rPr lang="en-US" sz="1200" kern="1200" dirty="0">
                <a:solidFill>
                  <a:schemeClr val="tx1"/>
                </a:solidFill>
                <a:effectLst/>
                <a:latin typeface="+mn-lt"/>
                <a:ea typeface="+mn-ea"/>
                <a:cs typeface="+mn-cs"/>
              </a:rPr>
              <a:t>lung volume, </a:t>
            </a:r>
            <a:r>
              <a:rPr lang="en-US" sz="1200" kern="1200" dirty="0" err="1">
                <a:solidFill>
                  <a:schemeClr val="tx1"/>
                </a:solidFill>
                <a:effectLst/>
                <a:latin typeface="+mn-lt"/>
                <a:ea typeface="+mn-ea"/>
                <a:cs typeface="+mn-cs"/>
              </a:rPr>
              <a:t>Rrs</a:t>
            </a:r>
            <a:r>
              <a:rPr lang="en-US" sz="1200" kern="1200" dirty="0">
                <a:solidFill>
                  <a:schemeClr val="tx1"/>
                </a:solidFill>
                <a:effectLst/>
                <a:latin typeface="+mn-lt"/>
                <a:ea typeface="+mn-ea"/>
                <a:cs typeface="+mn-cs"/>
              </a:rPr>
              <a:t> is the resistance of the respiratory system</a:t>
            </a:r>
          </a:p>
          <a:p>
            <a:r>
              <a:rPr lang="en-US" sz="1200" kern="1200" dirty="0">
                <a:solidFill>
                  <a:schemeClr val="tx1"/>
                </a:solidFill>
                <a:effectLst/>
                <a:latin typeface="+mn-lt"/>
                <a:ea typeface="+mn-ea"/>
                <a:cs typeface="+mn-cs"/>
              </a:rPr>
              <a:t>and artificial airway, and V˙ is the flow (positive is inspiration,</a:t>
            </a:r>
          </a:p>
          <a:p>
            <a:r>
              <a:rPr lang="en-US" sz="1200" kern="1200" dirty="0">
                <a:solidFill>
                  <a:schemeClr val="tx1"/>
                </a:solidFill>
                <a:effectLst/>
                <a:latin typeface="+mn-lt"/>
                <a:ea typeface="+mn-ea"/>
                <a:cs typeface="+mn-cs"/>
              </a:rPr>
              <a:t>negative is expiration).</a:t>
            </a:r>
          </a:p>
          <a:p>
            <a:endParaRPr lang="en-US" dirty="0"/>
          </a:p>
        </p:txBody>
      </p:sp>
      <p:sp>
        <p:nvSpPr>
          <p:cNvPr id="4" name="Slide Number Placeholder 3"/>
          <p:cNvSpPr>
            <a:spLocks noGrp="1"/>
          </p:cNvSpPr>
          <p:nvPr>
            <p:ph type="sldNum" sz="quarter" idx="5"/>
          </p:nvPr>
        </p:nvSpPr>
        <p:spPr/>
        <p:txBody>
          <a:bodyPr/>
          <a:lstStyle/>
          <a:p>
            <a:fld id="{8ABF0BA1-B117-414A-ADB2-89A866120D29}" type="slidenum">
              <a:rPr lang="en-US" smtClean="0"/>
              <a:t>14</a:t>
            </a:fld>
            <a:endParaRPr lang="en-US"/>
          </a:p>
        </p:txBody>
      </p:sp>
    </p:spTree>
    <p:extLst>
      <p:ext uri="{BB962C8B-B14F-4D97-AF65-F5344CB8AC3E}">
        <p14:creationId xmlns:p14="http://schemas.microsoft.com/office/powerpoint/2010/main" val="35839336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twitter.com</a:t>
            </a:r>
            <a:r>
              <a:rPr lang="en-US" dirty="0"/>
              <a:t>/</a:t>
            </a:r>
            <a:r>
              <a:rPr lang="en-US" dirty="0" err="1"/>
              <a:t>ArielG_RRT</a:t>
            </a:r>
            <a:r>
              <a:rPr lang="en-US" dirty="0"/>
              <a:t>/status/1486485229477011458/photo/1</a:t>
            </a:r>
          </a:p>
        </p:txBody>
      </p:sp>
      <p:sp>
        <p:nvSpPr>
          <p:cNvPr id="4" name="Slide Number Placeholder 3"/>
          <p:cNvSpPr>
            <a:spLocks noGrp="1"/>
          </p:cNvSpPr>
          <p:nvPr>
            <p:ph type="sldNum" sz="quarter" idx="5"/>
          </p:nvPr>
        </p:nvSpPr>
        <p:spPr/>
        <p:txBody>
          <a:bodyPr/>
          <a:lstStyle/>
          <a:p>
            <a:fld id="{8ABF0BA1-B117-414A-ADB2-89A866120D29}" type="slidenum">
              <a:rPr lang="en-US" smtClean="0"/>
              <a:t>15</a:t>
            </a:fld>
            <a:endParaRPr lang="en-US"/>
          </a:p>
        </p:txBody>
      </p:sp>
    </p:spTree>
    <p:extLst>
      <p:ext uri="{BB962C8B-B14F-4D97-AF65-F5344CB8AC3E}">
        <p14:creationId xmlns:p14="http://schemas.microsoft.com/office/powerpoint/2010/main" val="38088048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makes sense – as the ventilator is trying to adapt to the patient – patient wants to do MORE, but this is injurious to the lungs. We are trying to stop that</a:t>
            </a:r>
          </a:p>
          <a:p>
            <a:endParaRPr lang="en-US" dirty="0"/>
          </a:p>
          <a:p>
            <a:endParaRPr lang="en-US" dirty="0"/>
          </a:p>
          <a:p>
            <a:endParaRPr lang="en-US" dirty="0"/>
          </a:p>
          <a:p>
            <a:r>
              <a:rPr lang="en-US" dirty="0"/>
              <a:t>[ ] make sure the pressure controlled diagram looks similar.</a:t>
            </a:r>
          </a:p>
        </p:txBody>
      </p:sp>
      <p:sp>
        <p:nvSpPr>
          <p:cNvPr id="4" name="Slide Number Placeholder 3"/>
          <p:cNvSpPr>
            <a:spLocks noGrp="1"/>
          </p:cNvSpPr>
          <p:nvPr>
            <p:ph type="sldNum" sz="quarter" idx="5"/>
          </p:nvPr>
        </p:nvSpPr>
        <p:spPr/>
        <p:txBody>
          <a:bodyPr/>
          <a:lstStyle/>
          <a:p>
            <a:fld id="{8ABF0BA1-B117-414A-ADB2-89A866120D29}" type="slidenum">
              <a:rPr lang="en-US" smtClean="0"/>
              <a:t>16</a:t>
            </a:fld>
            <a:endParaRPr lang="en-US"/>
          </a:p>
        </p:txBody>
      </p:sp>
    </p:spTree>
    <p:extLst>
      <p:ext uri="{BB962C8B-B14F-4D97-AF65-F5344CB8AC3E}">
        <p14:creationId xmlns:p14="http://schemas.microsoft.com/office/powerpoint/2010/main" val="22450528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Mayo nomenclature which is a bit funky </a:t>
            </a:r>
          </a:p>
          <a:p>
            <a:endParaRPr lang="en-US" dirty="0"/>
          </a:p>
          <a:p>
            <a:r>
              <a:rPr lang="en-US" dirty="0"/>
              <a:t>VC-CMV = ACVC</a:t>
            </a:r>
          </a:p>
          <a:p>
            <a:r>
              <a:rPr lang="en-US" dirty="0"/>
              <a:t>PC-</a:t>
            </a:r>
            <a:r>
              <a:rPr lang="en-US" dirty="0" err="1"/>
              <a:t>CMVa</a:t>
            </a:r>
            <a:r>
              <a:rPr lang="en-US" dirty="0"/>
              <a:t> = PRVC / ACVC+</a:t>
            </a:r>
          </a:p>
          <a:p>
            <a:r>
              <a:rPr lang="en-US" dirty="0"/>
              <a:t>PC-CMVs = ACPC</a:t>
            </a:r>
          </a:p>
          <a:p>
            <a:r>
              <a:rPr lang="en-US" dirty="0"/>
              <a:t>PC-</a:t>
            </a:r>
            <a:r>
              <a:rPr lang="en-US" dirty="0" err="1"/>
              <a:t>CSVr</a:t>
            </a:r>
            <a:r>
              <a:rPr lang="en-US" dirty="0"/>
              <a:t> = proportional assist/NAVA</a:t>
            </a:r>
          </a:p>
          <a:p>
            <a:endParaRPr lang="en-US" dirty="0"/>
          </a:p>
        </p:txBody>
      </p:sp>
      <p:sp>
        <p:nvSpPr>
          <p:cNvPr id="4" name="Slide Number Placeholder 3"/>
          <p:cNvSpPr>
            <a:spLocks noGrp="1"/>
          </p:cNvSpPr>
          <p:nvPr>
            <p:ph type="sldNum" sz="quarter" idx="5"/>
          </p:nvPr>
        </p:nvSpPr>
        <p:spPr/>
        <p:txBody>
          <a:bodyPr/>
          <a:lstStyle/>
          <a:p>
            <a:fld id="{8ABF0BA1-B117-414A-ADB2-89A866120D29}" type="slidenum">
              <a:rPr lang="en-US" smtClean="0"/>
              <a:t>17</a:t>
            </a:fld>
            <a:endParaRPr lang="en-US"/>
          </a:p>
        </p:txBody>
      </p:sp>
    </p:spTree>
    <p:extLst>
      <p:ext uri="{BB962C8B-B14F-4D97-AF65-F5344CB8AC3E}">
        <p14:creationId xmlns:p14="http://schemas.microsoft.com/office/powerpoint/2010/main" val="5298431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Simulation trial: muscular effort assessed using esophageal probe the measure </a:t>
            </a:r>
            <a:r>
              <a:rPr lang="en-US" dirty="0" err="1"/>
              <a:t>pMUS</a:t>
            </a:r>
            <a:endParaRPr lang="en-US" dirty="0"/>
          </a:p>
          <a:p>
            <a:endParaRPr lang="en-US" dirty="0"/>
          </a:p>
          <a:p>
            <a:endParaRPr lang="en-US" dirty="0"/>
          </a:p>
          <a:p>
            <a:r>
              <a:rPr lang="en-US" dirty="0"/>
              <a:t>=</a:t>
            </a:r>
            <a:r>
              <a:rPr lang="en-US" dirty="0">
                <a:sym typeface="Wingdings" pitchFamily="2" charset="2"/>
              </a:rPr>
              <a:t> as the patient does more work, the TOTAL work increases, which represents asynchrony. </a:t>
            </a:r>
          </a:p>
          <a:p>
            <a:endParaRPr lang="en-US" dirty="0">
              <a:sym typeface="Wingdings" pitchFamily="2" charset="2"/>
            </a:endParaRPr>
          </a:p>
          <a:p>
            <a:r>
              <a:rPr lang="en-US" dirty="0">
                <a:sym typeface="Wingdings" pitchFamily="2" charset="2"/>
              </a:rPr>
              <a:t>Further right =&gt; more work shifted onto patient (can be a good think, or a bad thing)</a:t>
            </a:r>
          </a:p>
          <a:p>
            <a:endParaRPr lang="en-US" dirty="0">
              <a:sym typeface="Wingdings" pitchFamily="2" charset="2"/>
            </a:endParaRPr>
          </a:p>
          <a:p>
            <a:endParaRPr lang="en-US" dirty="0">
              <a:sym typeface="Wingdings"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 hear IMC is getting esophageal probes for another study- which if the info is going to be recorded on the ventilator flow sheet you could calculate a </a:t>
            </a:r>
            <a:r>
              <a:rPr lang="en-US" dirty="0" err="1"/>
              <a:t>realtime</a:t>
            </a:r>
            <a:r>
              <a:rPr lang="en-US" dirty="0"/>
              <a:t> estimate of work shifting and look to see if this effect does occur and if so, how often.</a:t>
            </a:r>
          </a:p>
          <a:p>
            <a:endParaRPr lang="en-US" dirty="0"/>
          </a:p>
          <a:p>
            <a:endParaRPr lang="en-US" dirty="0"/>
          </a:p>
          <a:p>
            <a:r>
              <a:rPr lang="en-US" dirty="0"/>
              <a:t>Method of detection: </a:t>
            </a:r>
          </a:p>
          <a:p>
            <a:endParaRPr lang="en-US" dirty="0"/>
          </a:p>
          <a:p>
            <a:r>
              <a:rPr lang="en-US" dirty="0"/>
              <a:t>“</a:t>
            </a:r>
            <a:r>
              <a:rPr lang="en-US" sz="1200" kern="1200" dirty="0">
                <a:solidFill>
                  <a:schemeClr val="tx1"/>
                </a:solidFill>
                <a:effectLst/>
                <a:latin typeface="+mn-lt"/>
                <a:ea typeface="+mn-ea"/>
                <a:cs typeface="+mn-cs"/>
              </a:rPr>
              <a:t>First, clinical detection was the most common</a:t>
            </a:r>
          </a:p>
          <a:p>
            <a:r>
              <a:rPr lang="en-US" sz="1200" kern="1200" dirty="0">
                <a:solidFill>
                  <a:schemeClr val="tx1"/>
                </a:solidFill>
                <a:effectLst/>
                <a:latin typeface="+mn-lt"/>
                <a:ea typeface="+mn-ea"/>
                <a:cs typeface="+mn-cs"/>
              </a:rPr>
              <a:t>method reported (39% of studies), and this involved visual</a:t>
            </a:r>
          </a:p>
          <a:p>
            <a:r>
              <a:rPr lang="en-US" sz="1200" kern="1200" dirty="0">
                <a:solidFill>
                  <a:schemeClr val="tx1"/>
                </a:solidFill>
                <a:effectLst/>
                <a:latin typeface="+mn-lt"/>
                <a:ea typeface="+mn-ea"/>
                <a:cs typeface="+mn-cs"/>
              </a:rPr>
              <a:t>inspection of pressure and flow waveforms displayed by</a:t>
            </a:r>
          </a:p>
          <a:p>
            <a:r>
              <a:rPr lang="en-US" sz="1200" kern="1200" dirty="0">
                <a:solidFill>
                  <a:schemeClr val="tx1"/>
                </a:solidFill>
                <a:effectLst/>
                <a:latin typeface="+mn-lt"/>
                <a:ea typeface="+mn-ea"/>
                <a:cs typeface="+mn-cs"/>
              </a:rPr>
              <a:t>the ventilator. Second was the detection of adjunctive signals,</a:t>
            </a:r>
          </a:p>
          <a:p>
            <a:r>
              <a:rPr lang="en-US" sz="1200" kern="1200" dirty="0">
                <a:solidFill>
                  <a:schemeClr val="tx1"/>
                </a:solidFill>
                <a:effectLst/>
                <a:latin typeface="+mn-lt"/>
                <a:ea typeface="+mn-ea"/>
                <a:cs typeface="+mn-cs"/>
              </a:rPr>
              <a:t>such as </a:t>
            </a:r>
            <a:r>
              <a:rPr lang="en-US" sz="1200" kern="1200" dirty="0" err="1">
                <a:solidFill>
                  <a:schemeClr val="tx1"/>
                </a:solidFill>
                <a:effectLst/>
                <a:latin typeface="+mn-lt"/>
                <a:ea typeface="+mn-ea"/>
                <a:cs typeface="+mn-cs"/>
              </a:rPr>
              <a:t>EAdi</a:t>
            </a:r>
            <a:r>
              <a:rPr lang="en-US" sz="1200" kern="1200" dirty="0">
                <a:solidFill>
                  <a:schemeClr val="tx1"/>
                </a:solidFill>
                <a:effectLst/>
                <a:latin typeface="+mn-lt"/>
                <a:ea typeface="+mn-ea"/>
                <a:cs typeface="+mn-cs"/>
              </a:rPr>
              <a:t> (used in 73% of the studies), esophageal</a:t>
            </a:r>
          </a:p>
          <a:p>
            <a:r>
              <a:rPr lang="en-US" sz="1200" kern="1200" dirty="0">
                <a:solidFill>
                  <a:schemeClr val="tx1"/>
                </a:solidFill>
                <a:effectLst/>
                <a:latin typeface="+mn-lt"/>
                <a:ea typeface="+mn-ea"/>
                <a:cs typeface="+mn-cs"/>
              </a:rPr>
              <a:t>pressure (used in 15% of the studies), and transdiaphragmatic</a:t>
            </a:r>
          </a:p>
          <a:p>
            <a:r>
              <a:rPr lang="en-US" sz="1200" kern="1200" dirty="0">
                <a:solidFill>
                  <a:schemeClr val="tx1"/>
                </a:solidFill>
                <a:effectLst/>
                <a:latin typeface="+mn-lt"/>
                <a:ea typeface="+mn-ea"/>
                <a:cs typeface="+mn-cs"/>
              </a:rPr>
              <a:t>pressure (12% of the studies). The third category was</a:t>
            </a:r>
          </a:p>
          <a:p>
            <a:r>
              <a:rPr lang="en-US" sz="1200" kern="1200" dirty="0">
                <a:solidFill>
                  <a:schemeClr val="tx1"/>
                </a:solidFill>
                <a:effectLst/>
                <a:latin typeface="+mn-lt"/>
                <a:ea typeface="+mn-ea"/>
                <a:cs typeface="+mn-cs"/>
              </a:rPr>
              <a:t>the detection by automated algorithms, as proposed by 8%</a:t>
            </a:r>
          </a:p>
          <a:p>
            <a:r>
              <a:rPr lang="en-US" sz="1200" kern="1200" dirty="0">
                <a:solidFill>
                  <a:schemeClr val="tx1"/>
                </a:solidFill>
                <a:effectLst/>
                <a:latin typeface="+mn-lt"/>
                <a:ea typeface="+mn-ea"/>
                <a:cs typeface="+mn-cs"/>
              </a:rPr>
              <a:t>of the studies; such methods included analysis of the expiratory</a:t>
            </a:r>
          </a:p>
          <a:p>
            <a:r>
              <a:rPr lang="en-US" sz="1200" kern="1200" dirty="0">
                <a:solidFill>
                  <a:schemeClr val="tx1"/>
                </a:solidFill>
                <a:effectLst/>
                <a:latin typeface="+mn-lt"/>
                <a:ea typeface="+mn-ea"/>
                <a:cs typeface="+mn-cs"/>
              </a:rPr>
              <a:t>flow waveform to detect ineffective inspiratory</a:t>
            </a:r>
          </a:p>
          <a:p>
            <a:r>
              <a:rPr lang="en-US" sz="1200" kern="1200" dirty="0">
                <a:solidFill>
                  <a:schemeClr val="tx1"/>
                </a:solidFill>
                <a:effectLst/>
                <a:latin typeface="+mn-lt"/>
                <a:ea typeface="+mn-ea"/>
                <a:cs typeface="+mn-cs"/>
              </a:rPr>
              <a:t>efforts.</a:t>
            </a:r>
          </a:p>
          <a:p>
            <a:r>
              <a:rPr lang="en-US" dirty="0"/>
              <a:t>“</a:t>
            </a:r>
          </a:p>
          <a:p>
            <a:endParaRPr lang="en-US" dirty="0"/>
          </a:p>
          <a:p>
            <a:endParaRPr lang="en-US" dirty="0"/>
          </a:p>
          <a:p>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Review article </a:t>
            </a:r>
            <a:r>
              <a:rPr lang="en-US" dirty="0" err="1"/>
              <a:t>Haro</a:t>
            </a:r>
            <a:r>
              <a:rPr lang="en-US" dirty="0"/>
              <a:t>: </a:t>
            </a:r>
            <a:r>
              <a:rPr lang="en-US" sz="1200" kern="1200" dirty="0" err="1">
                <a:solidFill>
                  <a:schemeClr val="tx1"/>
                </a:solidFill>
                <a:effectLst/>
                <a:latin typeface="+mn-lt"/>
                <a:ea typeface="+mn-ea"/>
                <a:cs typeface="+mn-cs"/>
              </a:rPr>
              <a:t>Haro</a:t>
            </a:r>
            <a:r>
              <a:rPr lang="en-US" sz="1200" kern="1200" dirty="0">
                <a:solidFill>
                  <a:schemeClr val="tx1"/>
                </a:solidFill>
                <a:effectLst/>
                <a:latin typeface="+mn-lt"/>
                <a:ea typeface="+mn-ea"/>
                <a:cs typeface="+mn-cs"/>
              </a:rPr>
              <a:t> et al22</a:t>
            </a:r>
          </a:p>
          <a:p>
            <a:endParaRPr lang="en-US" dirty="0"/>
          </a:p>
        </p:txBody>
      </p:sp>
      <p:sp>
        <p:nvSpPr>
          <p:cNvPr id="4" name="Slide Number Placeholder 3"/>
          <p:cNvSpPr>
            <a:spLocks noGrp="1"/>
          </p:cNvSpPr>
          <p:nvPr>
            <p:ph type="sldNum" sz="quarter" idx="5"/>
          </p:nvPr>
        </p:nvSpPr>
        <p:spPr/>
        <p:txBody>
          <a:bodyPr/>
          <a:lstStyle/>
          <a:p>
            <a:fld id="{8ABF0BA1-B117-414A-ADB2-89A866120D29}" type="slidenum">
              <a:rPr lang="en-US" smtClean="0"/>
              <a:t>18</a:t>
            </a:fld>
            <a:endParaRPr lang="en-US"/>
          </a:p>
        </p:txBody>
      </p:sp>
    </p:spTree>
    <p:extLst>
      <p:ext uri="{BB962C8B-B14F-4D97-AF65-F5344CB8AC3E}">
        <p14:creationId xmlns:p14="http://schemas.microsoft.com/office/powerpoint/2010/main" val="310472147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Today, modern intensive care medicine concepts aim at early reduction of the level of sedation (</a:t>
            </a:r>
            <a:r>
              <a:rPr lang="en-US" sz="1200" b="0" i="0" kern="1200" dirty="0">
                <a:solidFill>
                  <a:schemeClr val="tx1"/>
                </a:solidFill>
                <a:effectLst/>
                <a:latin typeface="+mn-lt"/>
                <a:ea typeface="+mn-ea"/>
                <a:cs typeface="+mn-cs"/>
                <a:hlinkClick r:id="rId3"/>
              </a:rPr>
              <a:t>1</a:t>
            </a:r>
            <a:r>
              <a:rPr lang="en-US" sz="1200" b="0" i="0" kern="1200" dirty="0">
                <a:solidFill>
                  <a:schemeClr val="tx1"/>
                </a:solidFill>
                <a:effectLst/>
                <a:latin typeface="+mn-lt"/>
                <a:ea typeface="+mn-ea"/>
                <a:cs typeface="+mn-cs"/>
              </a:rPr>
              <a:t>) to promote spontaneous breathing efforts (</a:t>
            </a:r>
            <a:r>
              <a:rPr lang="en-US" sz="1200" b="0" i="0" kern="1200" dirty="0">
                <a:solidFill>
                  <a:schemeClr val="tx1"/>
                </a:solidFill>
                <a:effectLst/>
                <a:latin typeface="+mn-lt"/>
                <a:ea typeface="+mn-ea"/>
                <a:cs typeface="+mn-cs"/>
                <a:hlinkClick r:id="rId4"/>
              </a:rPr>
              <a:t>2</a:t>
            </a:r>
            <a:r>
              <a:rPr lang="en-US" sz="1200" b="0" i="0" kern="1200" dirty="0">
                <a:solidFill>
                  <a:schemeClr val="tx1"/>
                </a:solidFill>
                <a:effectLst/>
                <a:latin typeface="+mn-lt"/>
                <a:ea typeface="+mn-ea"/>
                <a:cs typeface="+mn-cs"/>
              </a:rPr>
              <a:t>,</a:t>
            </a:r>
            <a:r>
              <a:rPr lang="en-US" sz="1200" b="0" i="0" kern="1200" dirty="0">
                <a:solidFill>
                  <a:schemeClr val="tx1"/>
                </a:solidFill>
                <a:effectLst/>
                <a:latin typeface="+mn-lt"/>
                <a:ea typeface="+mn-ea"/>
                <a:cs typeface="+mn-cs"/>
                <a:hlinkClick r:id="rId5"/>
              </a:rPr>
              <a:t>3</a:t>
            </a:r>
            <a:r>
              <a:rPr lang="en-US" sz="1200" b="0" i="0" kern="1200" dirty="0">
                <a:solidFill>
                  <a:schemeClr val="tx1"/>
                </a:solidFill>
                <a:effectLst/>
                <a:latin typeface="+mn-lt"/>
                <a:ea typeface="+mn-ea"/>
                <a:cs typeface="+mn-cs"/>
              </a:rPr>
              <a:t>) and early mobilization (</a:t>
            </a:r>
            <a:r>
              <a:rPr lang="en-US" sz="1200" b="0" i="0" kern="1200" dirty="0">
                <a:solidFill>
                  <a:schemeClr val="tx1"/>
                </a:solidFill>
                <a:effectLst/>
                <a:latin typeface="+mn-lt"/>
                <a:ea typeface="+mn-ea"/>
                <a:cs typeface="+mn-cs"/>
                <a:hlinkClick r:id="rId6"/>
              </a:rPr>
              <a:t>4</a:t>
            </a:r>
            <a:r>
              <a:rPr lang="en-US" sz="1200" b="0" i="0" kern="1200" dirty="0">
                <a:solidFill>
                  <a:schemeClr val="tx1"/>
                </a:solidFill>
                <a:effectLst/>
                <a:latin typeface="+mn-lt"/>
                <a:ea typeface="+mn-ea"/>
                <a:cs typeface="+mn-cs"/>
              </a:rPr>
              <a:t>), in order to avoid negative effects of deep and prolonged sedation and (respiratory) muscle weakness (</a:t>
            </a:r>
            <a:r>
              <a:rPr lang="en-US" sz="1200" b="0" i="0" kern="1200" dirty="0">
                <a:solidFill>
                  <a:schemeClr val="tx1"/>
                </a:solidFill>
                <a:effectLst/>
                <a:latin typeface="+mn-lt"/>
                <a:ea typeface="+mn-ea"/>
                <a:cs typeface="+mn-cs"/>
                <a:hlinkClick r:id="rId7"/>
              </a:rPr>
              <a:t>5</a:t>
            </a:r>
            <a:r>
              <a:rPr lang="en-US" sz="1200" b="0" i="0" kern="1200" dirty="0">
                <a:solidFill>
                  <a:schemeClr val="tx1"/>
                </a:solidFill>
                <a:effectLst/>
                <a:latin typeface="+mn-lt"/>
                <a:ea typeface="+mn-ea"/>
                <a:cs typeface="+mn-cs"/>
              </a:rPr>
              <a:t>). Epidemiological data suggest an increase in the use of partial ventilator support modes (</a:t>
            </a:r>
            <a:r>
              <a:rPr lang="en-US" sz="1200" b="0" i="0" kern="1200" dirty="0">
                <a:solidFill>
                  <a:schemeClr val="tx1"/>
                </a:solidFill>
                <a:effectLst/>
                <a:latin typeface="+mn-lt"/>
                <a:ea typeface="+mn-ea"/>
                <a:cs typeface="+mn-cs"/>
                <a:hlinkClick r:id="rId8"/>
              </a:rPr>
              <a:t>6</a:t>
            </a:r>
            <a:r>
              <a:rPr lang="en-US" sz="1200" b="0" i="0" kern="1200" dirty="0">
                <a:solidFill>
                  <a:schemeClr val="tx1"/>
                </a:solidFill>
                <a:effectLst/>
                <a:latin typeface="+mn-lt"/>
                <a:ea typeface="+mn-ea"/>
                <a:cs typeface="+mn-cs"/>
              </a:rPr>
              <a:t>).</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 In volume-preset AC, such breath stacking asynchrony may not only cause discomfort for the patient, but can result in uncontrolled delivery of tidal volumes (V</a:t>
            </a:r>
            <a:r>
              <a:rPr lang="en-US" sz="1200" b="0" i="0" kern="1200" baseline="-25000" dirty="0">
                <a:solidFill>
                  <a:schemeClr val="tx1"/>
                </a:solidFill>
                <a:effectLst/>
                <a:latin typeface="+mn-lt"/>
                <a:ea typeface="+mn-ea"/>
                <a:cs typeface="+mn-cs"/>
              </a:rPr>
              <a:t>T</a:t>
            </a:r>
            <a:r>
              <a:rPr lang="en-US" sz="1200" b="0" i="0" kern="1200" dirty="0">
                <a:solidFill>
                  <a:schemeClr val="tx1"/>
                </a:solidFill>
                <a:effectLst/>
                <a:latin typeface="+mn-lt"/>
                <a:ea typeface="+mn-ea"/>
                <a:cs typeface="+mn-cs"/>
              </a:rPr>
              <a:t>) that are up to twice as high as intended (</a:t>
            </a:r>
            <a:r>
              <a:rPr lang="en-US" sz="1200" b="0" i="0" kern="1200" dirty="0">
                <a:solidFill>
                  <a:schemeClr val="tx1"/>
                </a:solidFill>
                <a:effectLst/>
                <a:latin typeface="+mn-lt"/>
                <a:ea typeface="+mn-ea"/>
                <a:cs typeface="+mn-cs"/>
                <a:hlinkClick r:id="rId9"/>
              </a:rPr>
              <a:t>7</a:t>
            </a:r>
            <a:r>
              <a:rPr lang="en-US" sz="1200" b="0" i="0" kern="1200" dirty="0">
                <a:solidFill>
                  <a:schemeClr val="tx1"/>
                </a:solidFill>
                <a:effectLst/>
                <a:latin typeface="+mn-lt"/>
                <a:ea typeface="+mn-ea"/>
                <a:cs typeface="+mn-cs"/>
              </a:rPr>
              <a:t>).</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1. Kress JP, Pohlman AS, O'Connor MF, et al. Daily interruption of sedative infusions in critically ill patients undergoing mechanical ventilation. </a:t>
            </a:r>
            <a:r>
              <a:rPr lang="en-US" sz="1200" b="0" i="1" kern="1200" dirty="0">
                <a:solidFill>
                  <a:schemeClr val="tx1"/>
                </a:solidFill>
                <a:effectLst/>
                <a:latin typeface="+mn-lt"/>
                <a:ea typeface="+mn-ea"/>
                <a:cs typeface="+mn-cs"/>
              </a:rPr>
              <a:t>N </a:t>
            </a:r>
            <a:r>
              <a:rPr lang="en-US" sz="1200" b="0" i="1" kern="1200" dirty="0" err="1">
                <a:solidFill>
                  <a:schemeClr val="tx1"/>
                </a:solidFill>
                <a:effectLst/>
                <a:latin typeface="+mn-lt"/>
                <a:ea typeface="+mn-ea"/>
                <a:cs typeface="+mn-cs"/>
              </a:rPr>
              <a:t>Engl</a:t>
            </a:r>
            <a:r>
              <a:rPr lang="en-US" sz="1200" b="0" i="1" kern="1200" dirty="0">
                <a:solidFill>
                  <a:schemeClr val="tx1"/>
                </a:solidFill>
                <a:effectLst/>
                <a:latin typeface="+mn-lt"/>
                <a:ea typeface="+mn-ea"/>
                <a:cs typeface="+mn-cs"/>
              </a:rPr>
              <a:t> J Med</a:t>
            </a:r>
            <a:r>
              <a:rPr lang="en-US" sz="1200" b="0" i="0" kern="1200" dirty="0">
                <a:solidFill>
                  <a:schemeClr val="tx1"/>
                </a:solidFill>
                <a:effectLst/>
                <a:latin typeface="+mn-lt"/>
                <a:ea typeface="+mn-ea"/>
                <a:cs typeface="+mn-cs"/>
              </a:rPr>
              <a:t> 2000;342:1471-7. 10.1056/NEJM200005183422002 [</a:t>
            </a:r>
            <a:r>
              <a:rPr lang="en-US" sz="1200" b="0" i="0" kern="1200" dirty="0">
                <a:solidFill>
                  <a:schemeClr val="tx1"/>
                </a:solidFill>
                <a:effectLst/>
                <a:latin typeface="+mn-lt"/>
                <a:ea typeface="+mn-ea"/>
                <a:cs typeface="+mn-cs"/>
                <a:hlinkClick r:id="rId10"/>
              </a:rPr>
              <a:t>PubMed</a:t>
            </a:r>
            <a:r>
              <a:rPr lang="en-US" sz="1200" b="0" i="0" kern="120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hlinkClick r:id="rId11"/>
              </a:rPr>
              <a:t>CrossRef</a:t>
            </a:r>
            <a:r>
              <a:rPr lang="en-US" sz="1200" b="0" i="0" kern="120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hlinkClick r:id="rId12"/>
              </a:rPr>
              <a:t>Google Scholar</a:t>
            </a:r>
            <a:r>
              <a:rPr lang="en-US" sz="1200" b="0" i="0" kern="1200" dirty="0">
                <a:solidFill>
                  <a:schemeClr val="tx1"/>
                </a:solidFill>
                <a:effectLst/>
                <a:latin typeface="+mn-lt"/>
                <a:ea typeface="+mn-ea"/>
                <a:cs typeface="+mn-cs"/>
              </a:rPr>
              <a:t>]</a:t>
            </a:r>
          </a:p>
          <a:p>
            <a:r>
              <a:rPr lang="en-US" sz="1200" b="0" i="0" kern="1200" dirty="0">
                <a:solidFill>
                  <a:schemeClr val="tx1"/>
                </a:solidFill>
                <a:effectLst/>
                <a:latin typeface="+mn-lt"/>
                <a:ea typeface="+mn-ea"/>
                <a:cs typeface="+mn-cs"/>
              </a:rPr>
              <a:t>2. Ely EW, Baker AM, </a:t>
            </a:r>
            <a:r>
              <a:rPr lang="en-US" sz="1200" b="0" i="0" kern="1200" dirty="0" err="1">
                <a:solidFill>
                  <a:schemeClr val="tx1"/>
                </a:solidFill>
                <a:effectLst/>
                <a:latin typeface="+mn-lt"/>
                <a:ea typeface="+mn-ea"/>
                <a:cs typeface="+mn-cs"/>
              </a:rPr>
              <a:t>Dunagan</a:t>
            </a:r>
            <a:r>
              <a:rPr lang="en-US" sz="1200" b="0" i="0" kern="1200" dirty="0">
                <a:solidFill>
                  <a:schemeClr val="tx1"/>
                </a:solidFill>
                <a:effectLst/>
                <a:latin typeface="+mn-lt"/>
                <a:ea typeface="+mn-ea"/>
                <a:cs typeface="+mn-cs"/>
              </a:rPr>
              <a:t> DP, et al. Effect on the duration of mechanical ventilation of identifying patients capable of breathing spontaneously. </a:t>
            </a:r>
            <a:r>
              <a:rPr lang="en-US" sz="1200" b="0" i="1" kern="1200" dirty="0">
                <a:solidFill>
                  <a:schemeClr val="tx1"/>
                </a:solidFill>
                <a:effectLst/>
                <a:latin typeface="+mn-lt"/>
                <a:ea typeface="+mn-ea"/>
                <a:cs typeface="+mn-cs"/>
              </a:rPr>
              <a:t>N </a:t>
            </a:r>
            <a:r>
              <a:rPr lang="en-US" sz="1200" b="0" i="1" kern="1200" dirty="0" err="1">
                <a:solidFill>
                  <a:schemeClr val="tx1"/>
                </a:solidFill>
                <a:effectLst/>
                <a:latin typeface="+mn-lt"/>
                <a:ea typeface="+mn-ea"/>
                <a:cs typeface="+mn-cs"/>
              </a:rPr>
              <a:t>Engl</a:t>
            </a:r>
            <a:r>
              <a:rPr lang="en-US" sz="1200" b="0" i="1" kern="1200" dirty="0">
                <a:solidFill>
                  <a:schemeClr val="tx1"/>
                </a:solidFill>
                <a:effectLst/>
                <a:latin typeface="+mn-lt"/>
                <a:ea typeface="+mn-ea"/>
                <a:cs typeface="+mn-cs"/>
              </a:rPr>
              <a:t> J Med</a:t>
            </a:r>
            <a:r>
              <a:rPr lang="en-US" sz="1200" b="0" i="0" kern="1200" dirty="0">
                <a:solidFill>
                  <a:schemeClr val="tx1"/>
                </a:solidFill>
                <a:effectLst/>
                <a:latin typeface="+mn-lt"/>
                <a:ea typeface="+mn-ea"/>
                <a:cs typeface="+mn-cs"/>
              </a:rPr>
              <a:t> 1996;335:1864-9. 10.1056/NEJM199612193352502 [</a:t>
            </a:r>
            <a:r>
              <a:rPr lang="en-US" sz="1200" b="0" i="0" kern="1200" dirty="0">
                <a:solidFill>
                  <a:schemeClr val="tx1"/>
                </a:solidFill>
                <a:effectLst/>
                <a:latin typeface="+mn-lt"/>
                <a:ea typeface="+mn-ea"/>
                <a:cs typeface="+mn-cs"/>
                <a:hlinkClick r:id="rId13"/>
              </a:rPr>
              <a:t>PubMed</a:t>
            </a:r>
            <a:r>
              <a:rPr lang="en-US" sz="1200" b="0" i="0" kern="120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hlinkClick r:id="rId14"/>
              </a:rPr>
              <a:t>CrossRef</a:t>
            </a:r>
            <a:r>
              <a:rPr lang="en-US" sz="1200" b="0" i="0" kern="120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hlinkClick r:id="rId15"/>
              </a:rPr>
              <a:t>Google Scholar</a:t>
            </a:r>
            <a:r>
              <a:rPr lang="en-US" sz="1200" b="0" i="0" kern="1200" dirty="0">
                <a:solidFill>
                  <a:schemeClr val="tx1"/>
                </a:solidFill>
                <a:effectLst/>
                <a:latin typeface="+mn-lt"/>
                <a:ea typeface="+mn-ea"/>
                <a:cs typeface="+mn-cs"/>
              </a:rPr>
              <a:t>]</a:t>
            </a:r>
          </a:p>
          <a:p>
            <a:r>
              <a:rPr lang="en-US" sz="1200" b="0" i="0" kern="1200" dirty="0">
                <a:solidFill>
                  <a:schemeClr val="tx1"/>
                </a:solidFill>
                <a:effectLst/>
                <a:latin typeface="+mn-lt"/>
                <a:ea typeface="+mn-ea"/>
                <a:cs typeface="+mn-cs"/>
              </a:rPr>
              <a:t>3. Girard TD, Kress JP, Fuchs BD, et al. Efficacy and safety of a paired sedation and ventilator weaning protocol for mechanically ventilated patients in intensive care (Awakening and Breathing Controlled trial): a </a:t>
            </a:r>
            <a:r>
              <a:rPr lang="en-US" sz="1200" b="0" i="0" kern="1200" dirty="0" err="1">
                <a:solidFill>
                  <a:schemeClr val="tx1"/>
                </a:solidFill>
                <a:effectLst/>
                <a:latin typeface="+mn-lt"/>
                <a:ea typeface="+mn-ea"/>
                <a:cs typeface="+mn-cs"/>
              </a:rPr>
              <a:t>randomised</a:t>
            </a:r>
            <a:r>
              <a:rPr lang="en-US" sz="1200" b="0" i="0" kern="1200" dirty="0">
                <a:solidFill>
                  <a:schemeClr val="tx1"/>
                </a:solidFill>
                <a:effectLst/>
                <a:latin typeface="+mn-lt"/>
                <a:ea typeface="+mn-ea"/>
                <a:cs typeface="+mn-cs"/>
              </a:rPr>
              <a:t> controlled trial. </a:t>
            </a:r>
            <a:r>
              <a:rPr lang="en-US" sz="1200" b="0" i="1" kern="1200" dirty="0">
                <a:solidFill>
                  <a:schemeClr val="tx1"/>
                </a:solidFill>
                <a:effectLst/>
                <a:latin typeface="+mn-lt"/>
                <a:ea typeface="+mn-ea"/>
                <a:cs typeface="+mn-cs"/>
              </a:rPr>
              <a:t>Lancet</a:t>
            </a:r>
            <a:r>
              <a:rPr lang="en-US" sz="1200" b="0" i="0" kern="1200" dirty="0">
                <a:solidFill>
                  <a:schemeClr val="tx1"/>
                </a:solidFill>
                <a:effectLst/>
                <a:latin typeface="+mn-lt"/>
                <a:ea typeface="+mn-ea"/>
                <a:cs typeface="+mn-cs"/>
              </a:rPr>
              <a:t> 2008;371:126-34. 10.1016/S0140-6736(08)60105-1 [</a:t>
            </a:r>
            <a:r>
              <a:rPr lang="en-US" sz="1200" b="0" i="0" kern="1200" dirty="0">
                <a:solidFill>
                  <a:schemeClr val="tx1"/>
                </a:solidFill>
                <a:effectLst/>
                <a:latin typeface="+mn-lt"/>
                <a:ea typeface="+mn-ea"/>
                <a:cs typeface="+mn-cs"/>
                <a:hlinkClick r:id="rId16"/>
              </a:rPr>
              <a:t>PubMed</a:t>
            </a:r>
            <a:r>
              <a:rPr lang="en-US" sz="1200" b="0" i="0" kern="120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hlinkClick r:id="rId17"/>
              </a:rPr>
              <a:t>CrossRef</a:t>
            </a:r>
            <a:r>
              <a:rPr lang="en-US" sz="1200" b="0" i="0" kern="120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hlinkClick r:id="rId18"/>
              </a:rPr>
              <a:t>Google Scholar</a:t>
            </a:r>
            <a:r>
              <a:rPr lang="en-US" sz="1200" b="0" i="0" kern="1200" dirty="0">
                <a:solidFill>
                  <a:schemeClr val="tx1"/>
                </a:solidFill>
                <a:effectLst/>
                <a:latin typeface="+mn-lt"/>
                <a:ea typeface="+mn-ea"/>
                <a:cs typeface="+mn-cs"/>
              </a:rPr>
              <a:t>]</a:t>
            </a:r>
          </a:p>
          <a:p>
            <a:r>
              <a:rPr lang="en-US" sz="1200" b="0" i="0" kern="1200" dirty="0">
                <a:solidFill>
                  <a:schemeClr val="tx1"/>
                </a:solidFill>
                <a:effectLst/>
                <a:latin typeface="+mn-lt"/>
                <a:ea typeface="+mn-ea"/>
                <a:cs typeface="+mn-cs"/>
              </a:rPr>
              <a:t>4. </a:t>
            </a:r>
            <a:r>
              <a:rPr lang="en-US" sz="1200" b="0" i="0" kern="1200" dirty="0" err="1">
                <a:solidFill>
                  <a:schemeClr val="tx1"/>
                </a:solidFill>
                <a:effectLst/>
                <a:latin typeface="+mn-lt"/>
                <a:ea typeface="+mn-ea"/>
                <a:cs typeface="+mn-cs"/>
              </a:rPr>
              <a:t>Schweickert</a:t>
            </a:r>
            <a:r>
              <a:rPr lang="en-US" sz="1200" b="0" i="0" kern="1200" dirty="0">
                <a:solidFill>
                  <a:schemeClr val="tx1"/>
                </a:solidFill>
                <a:effectLst/>
                <a:latin typeface="+mn-lt"/>
                <a:ea typeface="+mn-ea"/>
                <a:cs typeface="+mn-cs"/>
              </a:rPr>
              <a:t> WD, Pohlman MC, Pohlman AS, et al. Early physical and occupational therapy in mechanically ventilated, critically ill patients: a </a:t>
            </a:r>
            <a:r>
              <a:rPr lang="en-US" sz="1200" b="0" i="0" kern="1200" dirty="0" err="1">
                <a:solidFill>
                  <a:schemeClr val="tx1"/>
                </a:solidFill>
                <a:effectLst/>
                <a:latin typeface="+mn-lt"/>
                <a:ea typeface="+mn-ea"/>
                <a:cs typeface="+mn-cs"/>
              </a:rPr>
              <a:t>randomised</a:t>
            </a:r>
            <a:r>
              <a:rPr lang="en-US" sz="1200" b="0" i="0" kern="1200" dirty="0">
                <a:solidFill>
                  <a:schemeClr val="tx1"/>
                </a:solidFill>
                <a:effectLst/>
                <a:latin typeface="+mn-lt"/>
                <a:ea typeface="+mn-ea"/>
                <a:cs typeface="+mn-cs"/>
              </a:rPr>
              <a:t> controlled trial. </a:t>
            </a:r>
            <a:r>
              <a:rPr lang="en-US" sz="1200" b="0" i="1" kern="1200" dirty="0">
                <a:solidFill>
                  <a:schemeClr val="tx1"/>
                </a:solidFill>
                <a:effectLst/>
                <a:latin typeface="+mn-lt"/>
                <a:ea typeface="+mn-ea"/>
                <a:cs typeface="+mn-cs"/>
              </a:rPr>
              <a:t>Lancet</a:t>
            </a:r>
            <a:r>
              <a:rPr lang="en-US" sz="1200" b="0" i="0" kern="1200" dirty="0">
                <a:solidFill>
                  <a:schemeClr val="tx1"/>
                </a:solidFill>
                <a:effectLst/>
                <a:latin typeface="+mn-lt"/>
                <a:ea typeface="+mn-ea"/>
                <a:cs typeface="+mn-cs"/>
              </a:rPr>
              <a:t> 2009;373:1874-82. 10.1016/S0140-6736(09)60658-9 [</a:t>
            </a:r>
            <a:r>
              <a:rPr lang="en-US" sz="1200" b="0" i="0" kern="1200" dirty="0">
                <a:solidFill>
                  <a:schemeClr val="tx1"/>
                </a:solidFill>
                <a:effectLst/>
                <a:latin typeface="+mn-lt"/>
                <a:ea typeface="+mn-ea"/>
                <a:cs typeface="+mn-cs"/>
                <a:hlinkClick r:id="rId19"/>
              </a:rPr>
              <a:t>PubMed</a:t>
            </a:r>
            <a:r>
              <a:rPr lang="en-US" sz="1200" b="0" i="0" kern="120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hlinkClick r:id="rId20"/>
              </a:rPr>
              <a:t>CrossRef</a:t>
            </a:r>
            <a:r>
              <a:rPr lang="en-US" sz="1200" b="0" i="0" kern="120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hlinkClick r:id="rId21"/>
              </a:rPr>
              <a:t>Google Scholar</a:t>
            </a:r>
            <a:r>
              <a:rPr lang="en-US" sz="1200" b="0" i="0" kern="1200" dirty="0">
                <a:solidFill>
                  <a:schemeClr val="tx1"/>
                </a:solidFill>
                <a:effectLst/>
                <a:latin typeface="+mn-lt"/>
                <a:ea typeface="+mn-ea"/>
                <a:cs typeface="+mn-cs"/>
              </a:rPr>
              <a:t>]</a:t>
            </a:r>
          </a:p>
          <a:p>
            <a:r>
              <a:rPr lang="en-US" sz="1200" b="0" i="0" kern="1200" dirty="0">
                <a:solidFill>
                  <a:schemeClr val="tx1"/>
                </a:solidFill>
                <a:effectLst/>
                <a:latin typeface="+mn-lt"/>
                <a:ea typeface="+mn-ea"/>
                <a:cs typeface="+mn-cs"/>
              </a:rPr>
              <a:t>5. Jaber S, </a:t>
            </a:r>
            <a:r>
              <a:rPr lang="en-US" sz="1200" b="0" i="0" kern="1200" dirty="0" err="1">
                <a:solidFill>
                  <a:schemeClr val="tx1"/>
                </a:solidFill>
                <a:effectLst/>
                <a:latin typeface="+mn-lt"/>
                <a:ea typeface="+mn-ea"/>
                <a:cs typeface="+mn-cs"/>
              </a:rPr>
              <a:t>Petrof</a:t>
            </a:r>
            <a:r>
              <a:rPr lang="en-US" sz="1200" b="0" i="0" kern="1200" dirty="0">
                <a:solidFill>
                  <a:schemeClr val="tx1"/>
                </a:solidFill>
                <a:effectLst/>
                <a:latin typeface="+mn-lt"/>
                <a:ea typeface="+mn-ea"/>
                <a:cs typeface="+mn-cs"/>
              </a:rPr>
              <a:t> BJ, Jung B, et al. Rapidly progressive diaphragmatic weakness and injury during mechanical ventilation in humans. </a:t>
            </a:r>
            <a:r>
              <a:rPr lang="en-US" sz="1200" b="0" i="1" kern="1200" dirty="0">
                <a:solidFill>
                  <a:schemeClr val="tx1"/>
                </a:solidFill>
                <a:effectLst/>
                <a:latin typeface="+mn-lt"/>
                <a:ea typeface="+mn-ea"/>
                <a:cs typeface="+mn-cs"/>
              </a:rPr>
              <a:t>Am J Respir Crit Care Med</a:t>
            </a:r>
            <a:r>
              <a:rPr lang="en-US" sz="1200" b="0" i="0" kern="1200" dirty="0">
                <a:solidFill>
                  <a:schemeClr val="tx1"/>
                </a:solidFill>
                <a:effectLst/>
                <a:latin typeface="+mn-lt"/>
                <a:ea typeface="+mn-ea"/>
                <a:cs typeface="+mn-cs"/>
              </a:rPr>
              <a:t> 2011;183:364-71. 10.1164/rccm.201004-0670OC [</a:t>
            </a:r>
            <a:r>
              <a:rPr lang="en-US" sz="1200" b="0" i="0" kern="1200" dirty="0">
                <a:solidFill>
                  <a:schemeClr val="tx1"/>
                </a:solidFill>
                <a:effectLst/>
                <a:latin typeface="+mn-lt"/>
                <a:ea typeface="+mn-ea"/>
                <a:cs typeface="+mn-cs"/>
                <a:hlinkClick r:id="rId22"/>
              </a:rPr>
              <a:t>PubMed</a:t>
            </a:r>
            <a:r>
              <a:rPr lang="en-US" sz="1200" b="0" i="0" kern="120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hlinkClick r:id="rId23"/>
              </a:rPr>
              <a:t>CrossRef</a:t>
            </a:r>
            <a:r>
              <a:rPr lang="en-US" sz="1200" b="0" i="0" kern="120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hlinkClick r:id="rId24"/>
              </a:rPr>
              <a:t>Google Scholar</a:t>
            </a:r>
            <a:r>
              <a:rPr lang="en-US" sz="1200" b="0" i="0" kern="1200" dirty="0">
                <a:solidFill>
                  <a:schemeClr val="tx1"/>
                </a:solidFill>
                <a:effectLst/>
                <a:latin typeface="+mn-lt"/>
                <a:ea typeface="+mn-ea"/>
                <a:cs typeface="+mn-cs"/>
              </a:rPr>
              <a:t>]</a:t>
            </a:r>
          </a:p>
          <a:p>
            <a:r>
              <a:rPr lang="en-US" sz="1200" b="0" i="0" kern="1200" dirty="0">
                <a:solidFill>
                  <a:schemeClr val="tx1"/>
                </a:solidFill>
                <a:effectLst/>
                <a:latin typeface="+mn-lt"/>
                <a:ea typeface="+mn-ea"/>
                <a:cs typeface="+mn-cs"/>
              </a:rPr>
              <a:t>6. Esteban A, </a:t>
            </a:r>
            <a:r>
              <a:rPr lang="en-US" sz="1200" b="0" i="0" kern="1200" dirty="0" err="1">
                <a:solidFill>
                  <a:schemeClr val="tx1"/>
                </a:solidFill>
                <a:effectLst/>
                <a:latin typeface="+mn-lt"/>
                <a:ea typeface="+mn-ea"/>
                <a:cs typeface="+mn-cs"/>
              </a:rPr>
              <a:t>Frutos-Vivar</a:t>
            </a:r>
            <a:r>
              <a:rPr lang="en-US" sz="1200" b="0" i="0" kern="1200" dirty="0">
                <a:solidFill>
                  <a:schemeClr val="tx1"/>
                </a:solidFill>
                <a:effectLst/>
                <a:latin typeface="+mn-lt"/>
                <a:ea typeface="+mn-ea"/>
                <a:cs typeface="+mn-cs"/>
              </a:rPr>
              <a:t> F, Muriel A, et al. Evolution of mortality over time in patients receiving mechanical ventilation. </a:t>
            </a:r>
            <a:r>
              <a:rPr lang="en-US" sz="1200" b="0" i="1" kern="1200" dirty="0">
                <a:solidFill>
                  <a:schemeClr val="tx1"/>
                </a:solidFill>
                <a:effectLst/>
                <a:latin typeface="+mn-lt"/>
                <a:ea typeface="+mn-ea"/>
                <a:cs typeface="+mn-cs"/>
              </a:rPr>
              <a:t>Am J Respir Crit Care Med</a:t>
            </a:r>
            <a:r>
              <a:rPr lang="en-US" sz="1200" b="0" i="0" kern="1200" dirty="0">
                <a:solidFill>
                  <a:schemeClr val="tx1"/>
                </a:solidFill>
                <a:effectLst/>
                <a:latin typeface="+mn-lt"/>
                <a:ea typeface="+mn-ea"/>
                <a:cs typeface="+mn-cs"/>
              </a:rPr>
              <a:t> 2013;188:220-30. 10.1164/rccm.201212-2169OC [</a:t>
            </a:r>
            <a:r>
              <a:rPr lang="en-US" sz="1200" b="0" i="0" kern="1200" dirty="0">
                <a:solidFill>
                  <a:schemeClr val="tx1"/>
                </a:solidFill>
                <a:effectLst/>
                <a:latin typeface="+mn-lt"/>
                <a:ea typeface="+mn-ea"/>
                <a:cs typeface="+mn-cs"/>
                <a:hlinkClick r:id="rId25"/>
              </a:rPr>
              <a:t>PubMed</a:t>
            </a:r>
            <a:r>
              <a:rPr lang="en-US" sz="1200" b="0" i="0" kern="120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hlinkClick r:id="rId26"/>
              </a:rPr>
              <a:t>CrossRef</a:t>
            </a:r>
            <a:r>
              <a:rPr lang="en-US" sz="1200" b="0" i="0" kern="120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hlinkClick r:id="rId27"/>
              </a:rPr>
              <a:t>Google Scholar</a:t>
            </a:r>
            <a:r>
              <a:rPr lang="en-US" sz="1200" b="0" i="0" kern="1200" dirty="0">
                <a:solidFill>
                  <a:schemeClr val="tx1"/>
                </a:solidFill>
                <a:effectLst/>
                <a:latin typeface="+mn-lt"/>
                <a:ea typeface="+mn-ea"/>
                <a:cs typeface="+mn-cs"/>
              </a:rPr>
              <a:t>]</a:t>
            </a:r>
          </a:p>
          <a:p>
            <a:r>
              <a:rPr lang="en-US" sz="1200" b="0" i="0" kern="1200" dirty="0">
                <a:solidFill>
                  <a:schemeClr val="tx1"/>
                </a:solidFill>
                <a:effectLst/>
                <a:latin typeface="+mn-lt"/>
                <a:ea typeface="+mn-ea"/>
                <a:cs typeface="+mn-cs"/>
              </a:rPr>
              <a:t>7. Pohlman MC, McCallister KE, </a:t>
            </a:r>
            <a:r>
              <a:rPr lang="en-US" sz="1200" b="0" i="0" kern="1200" dirty="0" err="1">
                <a:solidFill>
                  <a:schemeClr val="tx1"/>
                </a:solidFill>
                <a:effectLst/>
                <a:latin typeface="+mn-lt"/>
                <a:ea typeface="+mn-ea"/>
                <a:cs typeface="+mn-cs"/>
              </a:rPr>
              <a:t>Schweickert</a:t>
            </a:r>
            <a:r>
              <a:rPr lang="en-US" sz="1200" b="0" i="0" kern="1200" dirty="0">
                <a:solidFill>
                  <a:schemeClr val="tx1"/>
                </a:solidFill>
                <a:effectLst/>
                <a:latin typeface="+mn-lt"/>
                <a:ea typeface="+mn-ea"/>
                <a:cs typeface="+mn-cs"/>
              </a:rPr>
              <a:t> WD, et al. Excessive tidal volume from breath stacking during lung-protective ventilation for acute lung injury. </a:t>
            </a:r>
            <a:r>
              <a:rPr lang="en-US" sz="1200" b="0" i="1" kern="1200" dirty="0">
                <a:solidFill>
                  <a:schemeClr val="tx1"/>
                </a:solidFill>
                <a:effectLst/>
                <a:latin typeface="+mn-lt"/>
                <a:ea typeface="+mn-ea"/>
                <a:cs typeface="+mn-cs"/>
              </a:rPr>
              <a:t>Crit Care Med</a:t>
            </a:r>
            <a:r>
              <a:rPr lang="en-US" sz="1200" b="0" i="0" kern="1200" dirty="0">
                <a:solidFill>
                  <a:schemeClr val="tx1"/>
                </a:solidFill>
                <a:effectLst/>
                <a:latin typeface="+mn-lt"/>
                <a:ea typeface="+mn-ea"/>
                <a:cs typeface="+mn-cs"/>
              </a:rPr>
              <a:t> 2008;36:3019-23. 10.1097/CCM.0b013e31818b308b [</a:t>
            </a:r>
            <a:r>
              <a:rPr lang="en-US" sz="1200" b="0" i="0" kern="1200" dirty="0">
                <a:solidFill>
                  <a:schemeClr val="tx1"/>
                </a:solidFill>
                <a:effectLst/>
                <a:latin typeface="+mn-lt"/>
                <a:ea typeface="+mn-ea"/>
                <a:cs typeface="+mn-cs"/>
                <a:hlinkClick r:id="rId28"/>
              </a:rPr>
              <a:t>PubMed</a:t>
            </a:r>
            <a:r>
              <a:rPr lang="en-US" sz="1200" b="0" i="0" kern="120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hlinkClick r:id="rId29"/>
              </a:rPr>
              <a:t>CrossRef</a:t>
            </a:r>
            <a:r>
              <a:rPr lang="en-US" sz="1200" b="0" i="0" kern="120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hlinkClick r:id="rId30"/>
              </a:rPr>
              <a:t>Google Scholar</a:t>
            </a:r>
            <a:r>
              <a:rPr lang="en-US" sz="1200" b="0" i="0" kern="1200" dirty="0">
                <a:solidFill>
                  <a:schemeClr val="tx1"/>
                </a:solidFill>
                <a:effectLst/>
                <a:latin typeface="+mn-lt"/>
                <a:ea typeface="+mn-ea"/>
                <a:cs typeface="+mn-cs"/>
              </a:rPr>
              <a:t>]</a:t>
            </a:r>
          </a:p>
          <a:p>
            <a:endParaRPr lang="en-US" dirty="0"/>
          </a:p>
        </p:txBody>
      </p:sp>
      <p:sp>
        <p:nvSpPr>
          <p:cNvPr id="4" name="Slide Number Placeholder 3"/>
          <p:cNvSpPr>
            <a:spLocks noGrp="1"/>
          </p:cNvSpPr>
          <p:nvPr>
            <p:ph type="sldNum" sz="quarter" idx="5"/>
          </p:nvPr>
        </p:nvSpPr>
        <p:spPr/>
        <p:txBody>
          <a:bodyPr/>
          <a:lstStyle/>
          <a:p>
            <a:fld id="{8ABF0BA1-B117-414A-ADB2-89A866120D29}" type="slidenum">
              <a:rPr lang="en-US" smtClean="0"/>
              <a:t>19</a:t>
            </a:fld>
            <a:endParaRPr lang="en-US"/>
          </a:p>
        </p:txBody>
      </p:sp>
    </p:spTree>
    <p:extLst>
      <p:ext uri="{BB962C8B-B14F-4D97-AF65-F5344CB8AC3E}">
        <p14:creationId xmlns:p14="http://schemas.microsoft.com/office/powerpoint/2010/main" val="415215528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ABF0BA1-B117-414A-ADB2-89A866120D29}" type="slidenum">
              <a:rPr lang="en-US" smtClean="0"/>
              <a:t>20</a:t>
            </a:fld>
            <a:endParaRPr lang="en-US"/>
          </a:p>
        </p:txBody>
      </p:sp>
    </p:spTree>
    <p:extLst>
      <p:ext uri="{BB962C8B-B14F-4D97-AF65-F5344CB8AC3E}">
        <p14:creationId xmlns:p14="http://schemas.microsoft.com/office/powerpoint/2010/main" val="11753213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BMJ article. </a:t>
            </a:r>
          </a:p>
          <a:p>
            <a:endParaRPr lang="en-US" dirty="0"/>
          </a:p>
          <a:p>
            <a:r>
              <a:rPr lang="en-US" dirty="0"/>
              <a:t>So back to our question: almost </a:t>
            </a:r>
            <a:r>
              <a:rPr lang="en-US" dirty="0" err="1"/>
              <a:t>certaintly</a:t>
            </a:r>
            <a:r>
              <a:rPr lang="en-US" dirty="0"/>
              <a:t> there are patients who will benefit or not benefit from LTVV and Wake-up-and breath - and if we draw the reference class around the trial inclusion criteria – more will be in the benefit group. BUT, it’s almost </a:t>
            </a:r>
            <a:r>
              <a:rPr lang="en-US" dirty="0" err="1"/>
              <a:t>certaintly</a:t>
            </a:r>
            <a:r>
              <a:rPr lang="en-US" dirty="0"/>
              <a:t> possible to do better – and to the extent that our pathophysiologic models are accurate this </a:t>
            </a:r>
          </a:p>
          <a:p>
            <a:endParaRPr lang="en-US" dirty="0"/>
          </a:p>
          <a:p>
            <a:endParaRPr lang="en-US" dirty="0"/>
          </a:p>
          <a:p>
            <a:endParaRPr lang="en-US" dirty="0"/>
          </a:p>
          <a:p>
            <a:r>
              <a:rPr lang="en-US" dirty="0"/>
              <a:t>Implication of this: we’ll never be able to predict individual patient responses at the level limited by reference group sample size without theories about what physiology drives the response. To get more granular – which we need to do, there’s still a need for the theory. And I think this is the best theory for this aspect. </a:t>
            </a:r>
          </a:p>
        </p:txBody>
      </p:sp>
      <p:sp>
        <p:nvSpPr>
          <p:cNvPr id="4" name="Slide Number Placeholder 3"/>
          <p:cNvSpPr>
            <a:spLocks noGrp="1"/>
          </p:cNvSpPr>
          <p:nvPr>
            <p:ph type="sldNum" sz="quarter" idx="5"/>
          </p:nvPr>
        </p:nvSpPr>
        <p:spPr/>
        <p:txBody>
          <a:bodyPr/>
          <a:lstStyle/>
          <a:p>
            <a:fld id="{8ABF0BA1-B117-414A-ADB2-89A866120D29}" type="slidenum">
              <a:rPr lang="en-US" smtClean="0"/>
              <a:t>21</a:t>
            </a:fld>
            <a:endParaRPr lang="en-US"/>
          </a:p>
        </p:txBody>
      </p:sp>
    </p:spTree>
    <p:extLst>
      <p:ext uri="{BB962C8B-B14F-4D97-AF65-F5344CB8AC3E}">
        <p14:creationId xmlns:p14="http://schemas.microsoft.com/office/powerpoint/2010/main" val="29509393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a:t>
            </a:r>
            <a:r>
              <a:rPr lang="en-US" dirty="0" err="1"/>
              <a:t>www.atsjournals.org</a:t>
            </a:r>
            <a:r>
              <a:rPr lang="en-US" dirty="0"/>
              <a:t>/</a:t>
            </a:r>
            <a:r>
              <a:rPr lang="en-US" dirty="0" err="1"/>
              <a:t>doi</a:t>
            </a:r>
            <a:r>
              <a:rPr lang="en-US" dirty="0"/>
              <a:t>/pdf/10.1164/rccm.201903-0596SO - Key reference</a:t>
            </a:r>
          </a:p>
          <a:p>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https://journals-physiology-</a:t>
            </a:r>
            <a:r>
              <a:rPr lang="en-US" dirty="0" err="1"/>
              <a:t>org.ezproxy.lib.utah.edu</a:t>
            </a:r>
            <a:r>
              <a:rPr lang="en-US" dirty="0"/>
              <a:t>/</a:t>
            </a:r>
            <a:r>
              <a:rPr lang="en-US" dirty="0" err="1"/>
              <a:t>doi</a:t>
            </a:r>
            <a:r>
              <a:rPr lang="en-US" dirty="0"/>
              <a:t>/pdf/10.1152/physrev.00039.2019</a:t>
            </a:r>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t>
            </a:r>
            <a:r>
              <a:rPr lang="en-US" sz="1200" b="0" i="0" kern="1200" dirty="0">
                <a:solidFill>
                  <a:schemeClr val="tx1"/>
                </a:solidFill>
                <a:effectLst/>
                <a:latin typeface="+mn-lt"/>
                <a:ea typeface="+mn-ea"/>
                <a:cs typeface="+mn-cs"/>
              </a:rPr>
              <a:t>Breathlessness is a multidimensional symptom with a sensory and an affective component.”</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Torture – survivors, asphyxia is the most correlated factor with subsequent PTSD, and the only one where cumulative exposure lead to more severe symptoms: https://</a:t>
            </a:r>
            <a:r>
              <a:rPr lang="en-US" sz="1200" b="0" i="0" kern="1200" dirty="0" err="1">
                <a:solidFill>
                  <a:schemeClr val="tx1"/>
                </a:solidFill>
                <a:effectLst/>
                <a:latin typeface="+mn-lt"/>
                <a:ea typeface="+mn-ea"/>
                <a:cs typeface="+mn-cs"/>
              </a:rPr>
              <a:t>erj.ersjournals.com</a:t>
            </a:r>
            <a:r>
              <a:rPr lang="en-US" sz="1200" b="0" i="0" kern="1200" dirty="0">
                <a:solidFill>
                  <a:schemeClr val="tx1"/>
                </a:solidFill>
                <a:effectLst/>
                <a:latin typeface="+mn-lt"/>
                <a:ea typeface="+mn-ea"/>
                <a:cs typeface="+mn-cs"/>
              </a:rPr>
              <a:t>/content/49/5/1602099</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 Obvious evolutionary reasons why we would have an especially strong aversion to inability to breathe – death imminent </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8ABF0BA1-B117-414A-ADB2-89A866120D29}" type="slidenum">
              <a:rPr lang="en-US" smtClean="0"/>
              <a:t>4</a:t>
            </a:fld>
            <a:endParaRPr lang="en-US"/>
          </a:p>
        </p:txBody>
      </p:sp>
    </p:spTree>
    <p:extLst>
      <p:ext uri="{BB962C8B-B14F-4D97-AF65-F5344CB8AC3E}">
        <p14:creationId xmlns:p14="http://schemas.microsoft.com/office/powerpoint/2010/main" val="256854645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Figure from Monitoring respiratory effort - J </a:t>
            </a:r>
            <a:r>
              <a:rPr lang="en-US" dirty="0" err="1"/>
              <a:t>Translat</a:t>
            </a:r>
            <a:r>
              <a:rPr lang="en-US" dirty="0"/>
              <a:t> Crit Care Med 2021;3:13</a:t>
            </a:r>
          </a:p>
          <a:p>
            <a:br>
              <a:rPr lang="en-US" dirty="0"/>
            </a:br>
            <a:endParaRPr lang="en-US" dirty="0"/>
          </a:p>
          <a:p>
            <a:endParaRPr lang="en-US" dirty="0"/>
          </a:p>
        </p:txBody>
      </p:sp>
      <p:sp>
        <p:nvSpPr>
          <p:cNvPr id="4" name="Slide Number Placeholder 3"/>
          <p:cNvSpPr>
            <a:spLocks noGrp="1"/>
          </p:cNvSpPr>
          <p:nvPr>
            <p:ph type="sldNum" sz="quarter" idx="5"/>
          </p:nvPr>
        </p:nvSpPr>
        <p:spPr/>
        <p:txBody>
          <a:bodyPr/>
          <a:lstStyle/>
          <a:p>
            <a:fld id="{8ABF0BA1-B117-414A-ADB2-89A866120D29}" type="slidenum">
              <a:rPr lang="en-US" smtClean="0"/>
              <a:t>23</a:t>
            </a:fld>
            <a:endParaRPr lang="en-US"/>
          </a:p>
        </p:txBody>
      </p:sp>
    </p:spTree>
    <p:extLst>
      <p:ext uri="{BB962C8B-B14F-4D97-AF65-F5344CB8AC3E}">
        <p14:creationId xmlns:p14="http://schemas.microsoft.com/office/powerpoint/2010/main" val="304047890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Electromyography is a more technically challenging</a:t>
            </a:r>
          </a:p>
          <a:p>
            <a:r>
              <a:rPr lang="en-US" sz="1200" kern="1200" dirty="0">
                <a:solidFill>
                  <a:schemeClr val="tx1"/>
                </a:solidFill>
                <a:effectLst/>
                <a:latin typeface="+mn-lt"/>
                <a:ea typeface="+mn-ea"/>
                <a:cs typeface="+mn-cs"/>
              </a:rPr>
              <a:t>technique for monitoring respiratory muscle activity but</a:t>
            </a:r>
          </a:p>
          <a:p>
            <a:r>
              <a:rPr lang="en-US" sz="1200" kern="1200" dirty="0">
                <a:solidFill>
                  <a:schemeClr val="tx1"/>
                </a:solidFill>
                <a:effectLst/>
                <a:latin typeface="+mn-lt"/>
                <a:ea typeface="+mn-ea"/>
                <a:cs typeface="+mn-cs"/>
              </a:rPr>
              <a:t>measurement of </a:t>
            </a:r>
            <a:r>
              <a:rPr lang="en-US" sz="1200" kern="1200" dirty="0" err="1">
                <a:solidFill>
                  <a:schemeClr val="tx1"/>
                </a:solidFill>
                <a:effectLst/>
                <a:latin typeface="+mn-lt"/>
                <a:ea typeface="+mn-ea"/>
                <a:cs typeface="+mn-cs"/>
              </a:rPr>
              <a:t>EAdi</a:t>
            </a:r>
            <a:r>
              <a:rPr lang="en-US" sz="1200" kern="1200" dirty="0">
                <a:solidFill>
                  <a:schemeClr val="tx1"/>
                </a:solidFill>
                <a:effectLst/>
                <a:latin typeface="+mn-lt"/>
                <a:ea typeface="+mn-ea"/>
                <a:cs typeface="+mn-cs"/>
              </a:rPr>
              <a:t> is now available by using one type</a:t>
            </a:r>
          </a:p>
          <a:p>
            <a:r>
              <a:rPr lang="en-US" sz="1200" kern="1200" dirty="0">
                <a:solidFill>
                  <a:schemeClr val="tx1"/>
                </a:solidFill>
                <a:effectLst/>
                <a:latin typeface="+mn-lt"/>
                <a:ea typeface="+mn-ea"/>
                <a:cs typeface="+mn-cs"/>
              </a:rPr>
              <a:t>of ventilator (</a:t>
            </a:r>
          </a:p>
          <a:p>
            <a:r>
              <a:rPr lang="en-US" sz="1200" kern="1200" dirty="0" err="1">
                <a:solidFill>
                  <a:schemeClr val="tx1"/>
                </a:solidFill>
                <a:effectLst/>
                <a:latin typeface="+mn-lt"/>
                <a:ea typeface="+mn-ea"/>
                <a:cs typeface="+mn-cs"/>
              </a:rPr>
              <a:t>Maquet</a:t>
            </a:r>
            <a:r>
              <a:rPr lang="en-US" sz="1200" kern="1200" dirty="0">
                <a:solidFill>
                  <a:schemeClr val="tx1"/>
                </a:solidFill>
                <a:effectLst/>
                <a:latin typeface="+mn-lt"/>
                <a:ea typeface="+mn-ea"/>
                <a:cs typeface="+mn-cs"/>
              </a:rPr>
              <a:t>®, SERVO-</a:t>
            </a:r>
            <a:r>
              <a:rPr lang="en-US" sz="1200" kern="1200" dirty="0" err="1">
                <a:solidFill>
                  <a:schemeClr val="tx1"/>
                </a:solidFill>
                <a:effectLst/>
                <a:latin typeface="+mn-lt"/>
                <a:ea typeface="+mn-ea"/>
                <a:cs typeface="+mn-cs"/>
              </a:rPr>
              <a:t>i</a:t>
            </a:r>
            <a:r>
              <a:rPr lang="en-US" sz="1200" kern="1200" dirty="0">
                <a:solidFill>
                  <a:schemeClr val="tx1"/>
                </a:solidFill>
                <a:effectLst/>
                <a:latin typeface="+mn-lt"/>
                <a:ea typeface="+mn-ea"/>
                <a:cs typeface="+mn-cs"/>
              </a:rPr>
              <a:t> or SERVO-u). </a:t>
            </a:r>
            <a:r>
              <a:rPr lang="en-US" sz="1200" kern="1200" dirty="0" err="1">
                <a:solidFill>
                  <a:schemeClr val="tx1"/>
                </a:solidFill>
                <a:effectLst/>
                <a:latin typeface="+mn-lt"/>
                <a:ea typeface="+mn-ea"/>
                <a:cs typeface="+mn-cs"/>
              </a:rPr>
              <a:t>EAdi</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signals are acquired by placing a specialized nasogastric</a:t>
            </a:r>
          </a:p>
          <a:p>
            <a:r>
              <a:rPr lang="en-US" sz="1200" kern="1200" dirty="0">
                <a:solidFill>
                  <a:schemeClr val="tx1"/>
                </a:solidFill>
                <a:effectLst/>
                <a:latin typeface="+mn-lt"/>
                <a:ea typeface="+mn-ea"/>
                <a:cs typeface="+mn-cs"/>
              </a:rPr>
              <a:t>catheter fitted with electrodes. These signals can be</a:t>
            </a:r>
          </a:p>
          <a:p>
            <a:r>
              <a:rPr lang="en-US" sz="1200" kern="1200" dirty="0">
                <a:solidFill>
                  <a:schemeClr val="tx1"/>
                </a:solidFill>
                <a:effectLst/>
                <a:latin typeface="+mn-lt"/>
                <a:ea typeface="+mn-ea"/>
                <a:cs typeface="+mn-cs"/>
              </a:rPr>
              <a:t>employed to estimate respiratory drive and inspiratory</a:t>
            </a:r>
          </a:p>
          <a:p>
            <a:r>
              <a:rPr lang="en-US" sz="1200" kern="1200" dirty="0">
                <a:solidFill>
                  <a:schemeClr val="tx1"/>
                </a:solidFill>
                <a:effectLst/>
                <a:latin typeface="+mn-lt"/>
                <a:ea typeface="+mn-ea"/>
                <a:cs typeface="+mn-cs"/>
              </a:rPr>
              <a:t>effort. The signal amplitude range can vary considerably</a:t>
            </a:r>
          </a:p>
          <a:p>
            <a:r>
              <a:rPr lang="en-US" sz="1200" kern="1200" dirty="0">
                <a:solidFill>
                  <a:schemeClr val="tx1"/>
                </a:solidFill>
                <a:effectLst/>
                <a:latin typeface="+mn-lt"/>
                <a:ea typeface="+mn-ea"/>
                <a:cs typeface="+mn-cs"/>
              </a:rPr>
              <a:t>between individuals and it is difficult to establish the reference</a:t>
            </a:r>
          </a:p>
          <a:p>
            <a:r>
              <a:rPr lang="en-US" sz="1200" kern="1200" dirty="0">
                <a:solidFill>
                  <a:schemeClr val="tx1"/>
                </a:solidFill>
                <a:effectLst/>
                <a:latin typeface="+mn-lt"/>
                <a:ea typeface="+mn-ea"/>
                <a:cs typeface="+mn-cs"/>
              </a:rPr>
              <a:t>range</a:t>
            </a:r>
          </a:p>
          <a:p>
            <a:endParaRPr lang="en-US" dirty="0"/>
          </a:p>
        </p:txBody>
      </p:sp>
      <p:sp>
        <p:nvSpPr>
          <p:cNvPr id="4" name="Slide Number Placeholder 3"/>
          <p:cNvSpPr>
            <a:spLocks noGrp="1"/>
          </p:cNvSpPr>
          <p:nvPr>
            <p:ph type="sldNum" sz="quarter" idx="5"/>
          </p:nvPr>
        </p:nvSpPr>
        <p:spPr/>
        <p:txBody>
          <a:bodyPr/>
          <a:lstStyle/>
          <a:p>
            <a:fld id="{8ABF0BA1-B117-414A-ADB2-89A866120D29}" type="slidenum">
              <a:rPr lang="en-US" smtClean="0"/>
              <a:t>24</a:t>
            </a:fld>
            <a:endParaRPr lang="en-US"/>
          </a:p>
        </p:txBody>
      </p:sp>
    </p:spTree>
    <p:extLst>
      <p:ext uri="{BB962C8B-B14F-4D97-AF65-F5344CB8AC3E}">
        <p14:creationId xmlns:p14="http://schemas.microsoft.com/office/powerpoint/2010/main" val="92475548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Diaphragm thickness as a surrogate? Doesn’t work - https://</a:t>
            </a:r>
            <a:r>
              <a:rPr lang="en-US" dirty="0" err="1"/>
              <a:t>openres.ersjournals.com</a:t>
            </a:r>
            <a:r>
              <a:rPr lang="en-US" dirty="0"/>
              <a:t>/content/6/suppl_4/14</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Figure from </a:t>
            </a:r>
            <a:r>
              <a:rPr lang="en-US" sz="1200" kern="1200" dirty="0">
                <a:solidFill>
                  <a:schemeClr val="tx1"/>
                </a:solidFill>
                <a:effectLst/>
                <a:latin typeface="+mn-lt"/>
                <a:ea typeface="+mn-ea"/>
                <a:cs typeface="+mn-cs"/>
              </a:rPr>
              <a:t>DOI: 10.1164/rccm.201605-1081CP</a:t>
            </a:r>
          </a:p>
          <a:p>
            <a:endParaRPr lang="en-US" dirty="0"/>
          </a:p>
          <a:p>
            <a:r>
              <a:rPr lang="en-US" dirty="0"/>
              <a:t>Thickening fraction - diaphragm</a:t>
            </a:r>
          </a:p>
          <a:p>
            <a:r>
              <a:rPr lang="en-US" dirty="0" err="1"/>
              <a:t>TFDi</a:t>
            </a:r>
            <a:r>
              <a:rPr lang="en-US" dirty="0"/>
              <a:t> </a:t>
            </a:r>
            <a:r>
              <a:rPr lang="en-US" sz="1200" kern="1200" dirty="0" err="1">
                <a:solidFill>
                  <a:schemeClr val="tx1"/>
                </a:solidFill>
                <a:effectLst/>
                <a:latin typeface="+mn-lt"/>
                <a:ea typeface="+mn-ea"/>
                <a:cs typeface="+mn-cs"/>
              </a:rPr>
              <a:t>TFdi</a:t>
            </a:r>
            <a:r>
              <a:rPr lang="en-US" sz="1200" kern="1200" dirty="0">
                <a:solidFill>
                  <a:schemeClr val="tx1"/>
                </a:solidFill>
                <a:effectLst/>
                <a:latin typeface="+mn-lt"/>
                <a:ea typeface="+mn-ea"/>
                <a:cs typeface="+mn-cs"/>
              </a:rPr>
              <a:t> is approximately 20 ± 15%</a:t>
            </a:r>
          </a:p>
          <a:p>
            <a:endParaRPr lang="en-US" dirty="0"/>
          </a:p>
        </p:txBody>
      </p:sp>
      <p:sp>
        <p:nvSpPr>
          <p:cNvPr id="4" name="Slide Number Placeholder 3"/>
          <p:cNvSpPr>
            <a:spLocks noGrp="1"/>
          </p:cNvSpPr>
          <p:nvPr>
            <p:ph type="sldNum" sz="quarter" idx="5"/>
          </p:nvPr>
        </p:nvSpPr>
        <p:spPr/>
        <p:txBody>
          <a:bodyPr/>
          <a:lstStyle/>
          <a:p>
            <a:fld id="{8ABF0BA1-B117-414A-ADB2-89A866120D29}" type="slidenum">
              <a:rPr lang="en-US" smtClean="0"/>
              <a:t>25</a:t>
            </a:fld>
            <a:endParaRPr lang="en-US"/>
          </a:p>
        </p:txBody>
      </p:sp>
    </p:spTree>
    <p:extLst>
      <p:ext uri="{BB962C8B-B14F-4D97-AF65-F5344CB8AC3E}">
        <p14:creationId xmlns:p14="http://schemas.microsoft.com/office/powerpoint/2010/main" val="31899429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r>
              <a:rPr lang="en-US" sz="1200" kern="1200" dirty="0">
                <a:solidFill>
                  <a:schemeClr val="tx1"/>
                </a:solidFill>
                <a:effectLst/>
                <a:latin typeface="+mn-lt"/>
                <a:ea typeface="+mn-ea"/>
                <a:cs typeface="+mn-cs"/>
              </a:rPr>
              <a:t>P0.1 is independent</a:t>
            </a:r>
          </a:p>
          <a:p>
            <a:r>
              <a:rPr lang="en-US" sz="1200" kern="1200" dirty="0">
                <a:solidFill>
                  <a:schemeClr val="tx1"/>
                </a:solidFill>
                <a:effectLst/>
                <a:latin typeface="+mn-lt"/>
                <a:ea typeface="+mn-ea"/>
                <a:cs typeface="+mn-cs"/>
              </a:rPr>
              <a:t>of respiratory mechanics and the patient’s reaction and</a:t>
            </a:r>
          </a:p>
          <a:p>
            <a:r>
              <a:rPr lang="en-US" sz="1200" kern="1200" dirty="0">
                <a:solidFill>
                  <a:schemeClr val="tx1"/>
                </a:solidFill>
                <a:effectLst/>
                <a:latin typeface="+mn-lt"/>
                <a:ea typeface="+mn-ea"/>
                <a:cs typeface="+mn-cs"/>
              </a:rPr>
              <a:t>is, importantly, unaffected by respiratory muscle weakness.</a:t>
            </a:r>
          </a:p>
          <a:p>
            <a:r>
              <a:rPr lang="en-US" sz="1200" kern="1200" dirty="0">
                <a:solidFill>
                  <a:schemeClr val="tx1"/>
                </a:solidFill>
                <a:effectLst/>
                <a:latin typeface="+mn-lt"/>
                <a:ea typeface="+mn-ea"/>
                <a:cs typeface="+mn-cs"/>
              </a:rPr>
              <a:t>Breath-to-breath variability of P0.1 is considerable</a:t>
            </a:r>
          </a:p>
          <a:p>
            <a:r>
              <a:rPr lang="en-US" sz="1200" kern="1200" dirty="0">
                <a:solidFill>
                  <a:schemeClr val="tx1"/>
                </a:solidFill>
                <a:effectLst/>
                <a:latin typeface="+mn-lt"/>
                <a:ea typeface="+mn-ea"/>
                <a:cs typeface="+mn-cs"/>
              </a:rPr>
              <a:t>but the average of 3–4 values represents a reliable index</a:t>
            </a:r>
          </a:p>
          <a:p>
            <a:r>
              <a:rPr lang="en-US" sz="1200" kern="1200" dirty="0">
                <a:solidFill>
                  <a:schemeClr val="tx1"/>
                </a:solidFill>
                <a:effectLst/>
                <a:latin typeface="+mn-lt"/>
                <a:ea typeface="+mn-ea"/>
                <a:cs typeface="+mn-cs"/>
              </a:rPr>
              <a:t>of the patient’s drive.</a:t>
            </a:r>
          </a:p>
          <a:p>
            <a:r>
              <a:rPr lang="en-US" dirty="0"/>
              <a:t>“</a:t>
            </a:r>
          </a:p>
        </p:txBody>
      </p:sp>
      <p:sp>
        <p:nvSpPr>
          <p:cNvPr id="4" name="Slide Number Placeholder 3"/>
          <p:cNvSpPr>
            <a:spLocks noGrp="1"/>
          </p:cNvSpPr>
          <p:nvPr>
            <p:ph type="sldNum" sz="quarter" idx="5"/>
          </p:nvPr>
        </p:nvSpPr>
        <p:spPr/>
        <p:txBody>
          <a:bodyPr/>
          <a:lstStyle/>
          <a:p>
            <a:fld id="{8ABF0BA1-B117-414A-ADB2-89A866120D29}" type="slidenum">
              <a:rPr lang="en-US" smtClean="0"/>
              <a:t>26</a:t>
            </a:fld>
            <a:endParaRPr lang="en-US"/>
          </a:p>
        </p:txBody>
      </p:sp>
    </p:spTree>
    <p:extLst>
      <p:ext uri="{BB962C8B-B14F-4D97-AF65-F5344CB8AC3E}">
        <p14:creationId xmlns:p14="http://schemas.microsoft.com/office/powerpoint/2010/main" val="3204869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56 mechanically ventilated patients; 197 observations. P0.1</a:t>
            </a:r>
          </a:p>
          <a:p>
            <a:pPr marL="0" indent="0">
              <a:buNone/>
            </a:pPr>
            <a:r>
              <a:rPr lang="en-US" dirty="0"/>
              <a:t>(remember = muscle function and drive to breath)</a:t>
            </a:r>
          </a:p>
          <a:p>
            <a:pPr marL="0" indent="0">
              <a:buNone/>
            </a:pPr>
            <a:r>
              <a:rPr lang="en-US" dirty="0"/>
              <a:t>RASS scale and CCPOT assessment of sedation</a:t>
            </a:r>
          </a:p>
          <a:p>
            <a:pPr marL="0" indent="0">
              <a:buNone/>
            </a:pPr>
            <a:endParaRPr lang="en-US" dirty="0"/>
          </a:p>
          <a:p>
            <a:r>
              <a:rPr lang="en-US" sz="1200" kern="1200" dirty="0">
                <a:solidFill>
                  <a:schemeClr val="tx1"/>
                </a:solidFill>
                <a:effectLst/>
                <a:latin typeface="+mn-lt"/>
                <a:ea typeface="+mn-ea"/>
                <a:cs typeface="+mn-cs"/>
              </a:rPr>
              <a:t>Linear mixed models were constructed</a:t>
            </a:r>
          </a:p>
          <a:p>
            <a:r>
              <a:rPr lang="en-US" sz="1200" kern="1200" dirty="0">
                <a:solidFill>
                  <a:schemeClr val="tx1"/>
                </a:solidFill>
                <a:effectLst/>
                <a:latin typeface="+mn-lt"/>
                <a:ea typeface="+mn-ea"/>
                <a:cs typeface="+mn-cs"/>
              </a:rPr>
              <a:t>to evaluate the within-subject association of P0.1 with</a:t>
            </a:r>
          </a:p>
          <a:p>
            <a:r>
              <a:rPr lang="en-US" sz="1200" kern="1200" dirty="0">
                <a:solidFill>
                  <a:schemeClr val="tx1"/>
                </a:solidFill>
                <a:effectLst/>
                <a:latin typeface="+mn-lt"/>
                <a:ea typeface="+mn-ea"/>
                <a:cs typeface="+mn-cs"/>
              </a:rPr>
              <a:t>sedation depth over time (fixed effects) with random</a:t>
            </a:r>
          </a:p>
          <a:p>
            <a:r>
              <a:rPr lang="en-US" sz="1200" kern="1200" dirty="0">
                <a:solidFill>
                  <a:schemeClr val="tx1"/>
                </a:solidFill>
                <a:effectLst/>
                <a:latin typeface="+mn-lt"/>
                <a:ea typeface="+mn-ea"/>
                <a:cs typeface="+mn-cs"/>
              </a:rPr>
              <a:t>subject-specific intercept</a:t>
            </a:r>
          </a:p>
          <a:p>
            <a:pPr marL="0" indent="0">
              <a:buNone/>
            </a:pPr>
            <a:endParaRPr lang="en-US" dirty="0"/>
          </a:p>
          <a:p>
            <a:r>
              <a:rPr lang="en-US" sz="1200" kern="1200" dirty="0">
                <a:solidFill>
                  <a:schemeClr val="tx1"/>
                </a:solidFill>
                <a:effectLst/>
                <a:latin typeface="+mn-lt"/>
                <a:ea typeface="+mn-ea"/>
                <a:cs typeface="+mn-cs"/>
              </a:rPr>
              <a:t>P0.1</a:t>
            </a:r>
          </a:p>
          <a:p>
            <a:r>
              <a:rPr lang="en-US" sz="1200" kern="1200" dirty="0">
                <a:solidFill>
                  <a:schemeClr val="tx1"/>
                </a:solidFill>
                <a:effectLst/>
                <a:latin typeface="+mn-lt"/>
                <a:ea typeface="+mn-ea"/>
                <a:cs typeface="+mn-cs"/>
              </a:rPr>
              <a:t>with pain, delirium, analgesic and sedative medication</a:t>
            </a:r>
          </a:p>
          <a:p>
            <a:r>
              <a:rPr lang="en-US" sz="1200" kern="1200" dirty="0">
                <a:solidFill>
                  <a:schemeClr val="tx1"/>
                </a:solidFill>
                <a:effectLst/>
                <a:latin typeface="+mn-lt"/>
                <a:ea typeface="+mn-ea"/>
                <a:cs typeface="+mn-cs"/>
              </a:rPr>
              <a:t>exposure, blood gas results, respiratory parameters,</a:t>
            </a:r>
          </a:p>
          <a:p>
            <a:r>
              <a:rPr lang="en-US" sz="1200" kern="1200" dirty="0">
                <a:solidFill>
                  <a:schemeClr val="tx1"/>
                </a:solidFill>
                <a:effectLst/>
                <a:latin typeface="+mn-lt"/>
                <a:ea typeface="+mn-ea"/>
                <a:cs typeface="+mn-cs"/>
              </a:rPr>
              <a:t>and illness severity over time.</a:t>
            </a:r>
          </a:p>
          <a:p>
            <a:pPr marL="0" indent="0">
              <a:buNone/>
            </a:pPr>
            <a:endParaRPr lang="en-US" dirty="0"/>
          </a:p>
          <a:p>
            <a:pPr marL="0" indent="0">
              <a:buNone/>
            </a:pPr>
            <a:endParaRPr lang="en-US" dirty="0"/>
          </a:p>
          <a:p>
            <a:pPr marL="0" indent="0">
              <a:buNone/>
            </a:pPr>
            <a:r>
              <a:rPr lang="en-US" dirty="0"/>
              <a:t>No relationship between depth of sedation – just because a patient is sedated does NOT mean they are adequately </a:t>
            </a:r>
            <a:r>
              <a:rPr lang="en-US" dirty="0" err="1"/>
              <a:t>respirolysed</a:t>
            </a:r>
            <a:r>
              <a:rPr lang="en-US" dirty="0"/>
              <a:t>. </a:t>
            </a:r>
          </a:p>
          <a:p>
            <a:pPr marL="0" indent="0">
              <a:buNone/>
            </a:pPr>
            <a:r>
              <a:rPr lang="en-US" dirty="0"/>
              <a:t>Near normal 0.1 associated with shortest time on Vent</a:t>
            </a:r>
          </a:p>
          <a:p>
            <a:endParaRPr lang="en-US" dirty="0"/>
          </a:p>
        </p:txBody>
      </p:sp>
      <p:sp>
        <p:nvSpPr>
          <p:cNvPr id="4" name="Slide Number Placeholder 3"/>
          <p:cNvSpPr>
            <a:spLocks noGrp="1"/>
          </p:cNvSpPr>
          <p:nvPr>
            <p:ph type="sldNum" sz="quarter" idx="5"/>
          </p:nvPr>
        </p:nvSpPr>
        <p:spPr/>
        <p:txBody>
          <a:bodyPr/>
          <a:lstStyle/>
          <a:p>
            <a:fld id="{8ABF0BA1-B117-414A-ADB2-89A866120D29}" type="slidenum">
              <a:rPr lang="en-US" smtClean="0"/>
              <a:t>28</a:t>
            </a:fld>
            <a:endParaRPr lang="en-US"/>
          </a:p>
        </p:txBody>
      </p:sp>
    </p:spTree>
    <p:extLst>
      <p:ext uri="{BB962C8B-B14F-4D97-AF65-F5344CB8AC3E}">
        <p14:creationId xmlns:p14="http://schemas.microsoft.com/office/powerpoint/2010/main" val="270544237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Couple barriers to robust inferences from this</a:t>
            </a:r>
          </a:p>
          <a:p>
            <a:endParaRPr lang="en-US" dirty="0"/>
          </a:p>
          <a:p>
            <a:r>
              <a:rPr lang="en-US" dirty="0"/>
              <a:t>Reverse causation? Higher drive to breath -&gt; more sedation </a:t>
            </a:r>
          </a:p>
          <a:p>
            <a:endParaRPr lang="en-US" dirty="0"/>
          </a:p>
          <a:p>
            <a:r>
              <a:rPr lang="en-US" dirty="0"/>
              <a:t>N=1 trial, or larger dataset with a multi-level regression model could perhaps sort this out</a:t>
            </a:r>
          </a:p>
          <a:p>
            <a:endParaRPr lang="en-US" dirty="0"/>
          </a:p>
          <a:p>
            <a:r>
              <a:rPr lang="en-US" dirty="0"/>
              <a:t>“</a:t>
            </a:r>
            <a:r>
              <a:rPr lang="en-US" sz="1200" b="0" i="0" kern="1200" dirty="0">
                <a:solidFill>
                  <a:schemeClr val="tx1"/>
                </a:solidFill>
                <a:effectLst/>
                <a:latin typeface="+mn-lt"/>
                <a:ea typeface="+mn-ea"/>
                <a:cs typeface="+mn-cs"/>
              </a:rPr>
              <a:t> Specifically, a near normal P0.1 was associated with the highest number of VFDs, whereas values both below or above this were lower. Again, this was an observed association, not a causal relationship, ”</a:t>
            </a:r>
            <a:endParaRPr lang="en-US" dirty="0"/>
          </a:p>
        </p:txBody>
      </p:sp>
      <p:sp>
        <p:nvSpPr>
          <p:cNvPr id="4" name="Slide Number Placeholder 3"/>
          <p:cNvSpPr>
            <a:spLocks noGrp="1"/>
          </p:cNvSpPr>
          <p:nvPr>
            <p:ph type="sldNum" sz="quarter" idx="5"/>
          </p:nvPr>
        </p:nvSpPr>
        <p:spPr/>
        <p:txBody>
          <a:bodyPr/>
          <a:lstStyle/>
          <a:p>
            <a:fld id="{8ABF0BA1-B117-414A-ADB2-89A866120D29}" type="slidenum">
              <a:rPr lang="en-US" smtClean="0"/>
              <a:t>29</a:t>
            </a:fld>
            <a:endParaRPr lang="en-US"/>
          </a:p>
        </p:txBody>
      </p:sp>
    </p:spTree>
    <p:extLst>
      <p:ext uri="{BB962C8B-B14F-4D97-AF65-F5344CB8AC3E}">
        <p14:creationId xmlns:p14="http://schemas.microsoft.com/office/powerpoint/2010/main" val="289013026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ABF0BA1-B117-414A-ADB2-89A866120D29}" type="slidenum">
              <a:rPr lang="en-US" smtClean="0"/>
              <a:t>30</a:t>
            </a:fld>
            <a:endParaRPr lang="en-US"/>
          </a:p>
        </p:txBody>
      </p:sp>
    </p:spTree>
    <p:extLst>
      <p:ext uri="{BB962C8B-B14F-4D97-AF65-F5344CB8AC3E}">
        <p14:creationId xmlns:p14="http://schemas.microsoft.com/office/powerpoint/2010/main" val="99117127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r>
              <a:rPr lang="en-US" sz="1200" kern="1200" dirty="0">
                <a:solidFill>
                  <a:schemeClr val="tx1"/>
                </a:solidFill>
                <a:effectLst/>
                <a:latin typeface="+mn-lt"/>
                <a:ea typeface="+mn-ea"/>
                <a:cs typeface="+mn-cs"/>
              </a:rPr>
              <a:t>Laboratory studies in healthy</a:t>
            </a:r>
          </a:p>
          <a:p>
            <a:r>
              <a:rPr lang="en-US" sz="1200" kern="1200" dirty="0">
                <a:solidFill>
                  <a:schemeClr val="tx1"/>
                </a:solidFill>
                <a:effectLst/>
                <a:latin typeface="+mn-lt"/>
                <a:ea typeface="+mn-ea"/>
                <a:cs typeface="+mn-cs"/>
              </a:rPr>
              <a:t>subjects show that opioids reduce the discomfort of air hunger</a:t>
            </a:r>
          </a:p>
          <a:p>
            <a:r>
              <a:rPr lang="en-US" sz="1200" kern="1200" dirty="0">
                <a:solidFill>
                  <a:schemeClr val="tx1"/>
                </a:solidFill>
                <a:effectLst/>
                <a:latin typeface="+mn-lt"/>
                <a:ea typeface="+mn-ea"/>
                <a:cs typeface="+mn-cs"/>
              </a:rPr>
              <a:t>(166) but not the discomfort of work or effort (167). Opioids</a:t>
            </a:r>
          </a:p>
          <a:p>
            <a:r>
              <a:rPr lang="en-US" sz="1200" kern="1200" dirty="0">
                <a:solidFill>
                  <a:schemeClr val="tx1"/>
                </a:solidFill>
                <a:effectLst/>
                <a:latin typeface="+mn-lt"/>
                <a:ea typeface="+mn-ea"/>
                <a:cs typeface="+mn-cs"/>
              </a:rPr>
              <a:t>likely act both by depressing spontaneous respiratory drive</a:t>
            </a:r>
          </a:p>
          <a:p>
            <a:r>
              <a:rPr lang="en-US" sz="1200" kern="1200" dirty="0">
                <a:solidFill>
                  <a:schemeClr val="tx1"/>
                </a:solidFill>
                <a:effectLst/>
                <a:latin typeface="+mn-lt"/>
                <a:ea typeface="+mn-ea"/>
                <a:cs typeface="+mn-cs"/>
              </a:rPr>
              <a:t>(thus reducing corollary discharge), and by modulating cortical</a:t>
            </a:r>
          </a:p>
          <a:p>
            <a:r>
              <a:rPr lang="en-US" sz="1200" kern="1200" dirty="0">
                <a:solidFill>
                  <a:schemeClr val="tx1"/>
                </a:solidFill>
                <a:effectLst/>
                <a:latin typeface="+mn-lt"/>
                <a:ea typeface="+mn-ea"/>
                <a:cs typeface="+mn-cs"/>
              </a:rPr>
              <a:t>activity, as they do in pain.</a:t>
            </a:r>
          </a:p>
          <a:p>
            <a:r>
              <a:rPr lang="en-US" dirty="0"/>
              <a:t>“</a:t>
            </a:r>
          </a:p>
          <a:p>
            <a:r>
              <a:rPr lang="en-US" sz="1200" kern="1200" dirty="0">
                <a:solidFill>
                  <a:schemeClr val="tx1"/>
                </a:solidFill>
                <a:effectLst/>
                <a:latin typeface="+mn-lt"/>
                <a:ea typeface="+mn-ea"/>
                <a:cs typeface="+mn-cs"/>
              </a:rPr>
              <a:t>DOI: 10.1164/rccm.201111-2042ST</a:t>
            </a:r>
          </a:p>
          <a:p>
            <a:endParaRPr lang="en-US" dirty="0"/>
          </a:p>
          <a:p>
            <a:r>
              <a:rPr lang="en-US" sz="1200" kern="1200" dirty="0">
                <a:solidFill>
                  <a:schemeClr val="tx1"/>
                </a:solidFill>
                <a:effectLst/>
                <a:latin typeface="+mn-lt"/>
                <a:ea typeface="+mn-ea"/>
                <a:cs typeface="+mn-cs"/>
              </a:rPr>
              <a:t>167. </a:t>
            </a:r>
            <a:r>
              <a:rPr lang="en-US" sz="1200" kern="1200" dirty="0" err="1">
                <a:solidFill>
                  <a:schemeClr val="tx1"/>
                </a:solidFill>
                <a:effectLst/>
                <a:latin typeface="+mn-lt"/>
                <a:ea typeface="+mn-ea"/>
                <a:cs typeface="+mn-cs"/>
              </a:rPr>
              <a:t>Supinski</a:t>
            </a:r>
            <a:r>
              <a:rPr lang="en-US" sz="1200" kern="1200" dirty="0">
                <a:solidFill>
                  <a:schemeClr val="tx1"/>
                </a:solidFill>
                <a:effectLst/>
                <a:latin typeface="+mn-lt"/>
                <a:ea typeface="+mn-ea"/>
                <a:cs typeface="+mn-cs"/>
              </a:rPr>
              <a:t> G, </a:t>
            </a:r>
            <a:r>
              <a:rPr lang="en-US" sz="1200" kern="1200" dirty="0" err="1">
                <a:solidFill>
                  <a:schemeClr val="tx1"/>
                </a:solidFill>
                <a:effectLst/>
                <a:latin typeface="+mn-lt"/>
                <a:ea typeface="+mn-ea"/>
                <a:cs typeface="+mn-cs"/>
              </a:rPr>
              <a:t>Dimarco</a:t>
            </a:r>
            <a:r>
              <a:rPr lang="en-US" sz="1200" kern="1200" dirty="0">
                <a:solidFill>
                  <a:schemeClr val="tx1"/>
                </a:solidFill>
                <a:effectLst/>
                <a:latin typeface="+mn-lt"/>
                <a:ea typeface="+mn-ea"/>
                <a:cs typeface="+mn-cs"/>
              </a:rPr>
              <a:t> A, Bark H, Chapman K, Clary S, </a:t>
            </a:r>
            <a:r>
              <a:rPr lang="en-US" sz="1200" kern="1200" dirty="0" err="1">
                <a:solidFill>
                  <a:schemeClr val="tx1"/>
                </a:solidFill>
                <a:effectLst/>
                <a:latin typeface="+mn-lt"/>
                <a:ea typeface="+mn-ea"/>
                <a:cs typeface="+mn-cs"/>
              </a:rPr>
              <a:t>Altose</a:t>
            </a:r>
            <a:r>
              <a:rPr lang="en-US" sz="1200" kern="1200" dirty="0">
                <a:solidFill>
                  <a:schemeClr val="tx1"/>
                </a:solidFill>
                <a:effectLst/>
                <a:latin typeface="+mn-lt"/>
                <a:ea typeface="+mn-ea"/>
                <a:cs typeface="+mn-cs"/>
              </a:rPr>
              <a:t> M. Effect</a:t>
            </a:r>
          </a:p>
          <a:p>
            <a:r>
              <a:rPr lang="en-US" sz="1200" kern="1200" dirty="0">
                <a:solidFill>
                  <a:schemeClr val="tx1"/>
                </a:solidFill>
                <a:effectLst/>
                <a:latin typeface="+mn-lt"/>
                <a:ea typeface="+mn-ea"/>
                <a:cs typeface="+mn-cs"/>
              </a:rPr>
              <a:t>of codeine on the sensations elicited by loaded breathing. Am Rev</a:t>
            </a:r>
          </a:p>
          <a:p>
            <a:r>
              <a:rPr lang="en-US" sz="1200" kern="1200" dirty="0">
                <a:solidFill>
                  <a:schemeClr val="tx1"/>
                </a:solidFill>
                <a:effectLst/>
                <a:latin typeface="+mn-lt"/>
                <a:ea typeface="+mn-ea"/>
                <a:cs typeface="+mn-cs"/>
              </a:rPr>
              <a:t>Respir Dis 1990;141:1516–1521.</a:t>
            </a:r>
          </a:p>
          <a:p>
            <a:endParaRPr lang="en-US" dirty="0"/>
          </a:p>
        </p:txBody>
      </p:sp>
      <p:sp>
        <p:nvSpPr>
          <p:cNvPr id="4" name="Slide Number Placeholder 3"/>
          <p:cNvSpPr>
            <a:spLocks noGrp="1"/>
          </p:cNvSpPr>
          <p:nvPr>
            <p:ph type="sldNum" sz="quarter" idx="5"/>
          </p:nvPr>
        </p:nvSpPr>
        <p:spPr/>
        <p:txBody>
          <a:bodyPr/>
          <a:lstStyle/>
          <a:p>
            <a:fld id="{6741A61A-74B6-D548-8F66-DDC3192B23D6}" type="slidenum">
              <a:rPr lang="en-US" smtClean="0"/>
              <a:t>31</a:t>
            </a:fld>
            <a:endParaRPr lang="en-US"/>
          </a:p>
        </p:txBody>
      </p:sp>
    </p:spTree>
    <p:extLst>
      <p:ext uri="{BB962C8B-B14F-4D97-AF65-F5344CB8AC3E}">
        <p14:creationId xmlns:p14="http://schemas.microsoft.com/office/powerpoint/2010/main" val="98078645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Also, other states with high drive to breath: met acidosis, COVID?</a:t>
            </a:r>
          </a:p>
          <a:p>
            <a:endParaRPr lang="en-US" dirty="0"/>
          </a:p>
        </p:txBody>
      </p:sp>
      <p:sp>
        <p:nvSpPr>
          <p:cNvPr id="4" name="Slide Number Placeholder 3"/>
          <p:cNvSpPr>
            <a:spLocks noGrp="1"/>
          </p:cNvSpPr>
          <p:nvPr>
            <p:ph type="sldNum" sz="quarter" idx="5"/>
          </p:nvPr>
        </p:nvSpPr>
        <p:spPr/>
        <p:txBody>
          <a:bodyPr/>
          <a:lstStyle/>
          <a:p>
            <a:fld id="{8ABF0BA1-B117-414A-ADB2-89A866120D29}" type="slidenum">
              <a:rPr lang="en-US" smtClean="0"/>
              <a:t>33</a:t>
            </a:fld>
            <a:endParaRPr lang="en-US"/>
          </a:p>
        </p:txBody>
      </p:sp>
    </p:spTree>
    <p:extLst>
      <p:ext uri="{BB962C8B-B14F-4D97-AF65-F5344CB8AC3E}">
        <p14:creationId xmlns:p14="http://schemas.microsoft.com/office/powerpoint/2010/main" val="205319476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Figure from </a:t>
            </a:r>
          </a:p>
          <a:p>
            <a:r>
              <a:rPr lang="en-US" sz="1200" kern="1200" dirty="0">
                <a:solidFill>
                  <a:schemeClr val="tx1"/>
                </a:solidFill>
                <a:effectLst/>
                <a:latin typeface="+mn-lt"/>
                <a:ea typeface="+mn-ea"/>
                <a:cs typeface="+mn-cs"/>
              </a:rPr>
              <a:t>Pathophysiology of human ventilatory</a:t>
            </a:r>
          </a:p>
          <a:p>
            <a:r>
              <a:rPr lang="en-US" sz="1200" kern="1200" dirty="0">
                <a:solidFill>
                  <a:schemeClr val="tx1"/>
                </a:solidFill>
                <a:effectLst/>
                <a:latin typeface="+mn-lt"/>
                <a:ea typeface="+mn-ea"/>
                <a:cs typeface="+mn-cs"/>
              </a:rPr>
              <a:t>control</a:t>
            </a:r>
          </a:p>
          <a:p>
            <a:r>
              <a:rPr lang="en-US" sz="1200" kern="1200" dirty="0">
                <a:solidFill>
                  <a:schemeClr val="tx1"/>
                </a:solidFill>
                <a:effectLst/>
                <a:latin typeface="+mn-lt"/>
                <a:ea typeface="+mn-ea"/>
                <a:cs typeface="+mn-cs"/>
              </a:rPr>
              <a:t>Jerome A. Dempsey, Curtis A. Smith ERJ</a:t>
            </a:r>
            <a:endParaRPr lang="en-US" dirty="0"/>
          </a:p>
        </p:txBody>
      </p:sp>
      <p:sp>
        <p:nvSpPr>
          <p:cNvPr id="4" name="Slide Number Placeholder 3"/>
          <p:cNvSpPr>
            <a:spLocks noGrp="1"/>
          </p:cNvSpPr>
          <p:nvPr>
            <p:ph type="sldNum" sz="quarter" idx="5"/>
          </p:nvPr>
        </p:nvSpPr>
        <p:spPr/>
        <p:txBody>
          <a:bodyPr/>
          <a:lstStyle/>
          <a:p>
            <a:fld id="{8ABF0BA1-B117-414A-ADB2-89A866120D29}" type="slidenum">
              <a:rPr lang="en-US" smtClean="0"/>
              <a:t>34</a:t>
            </a:fld>
            <a:endParaRPr lang="en-US"/>
          </a:p>
        </p:txBody>
      </p:sp>
    </p:spTree>
    <p:extLst>
      <p:ext uri="{BB962C8B-B14F-4D97-AF65-F5344CB8AC3E}">
        <p14:creationId xmlns:p14="http://schemas.microsoft.com/office/powerpoint/2010/main" val="35895749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Model to understand chemoreflex responses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normal</a:t>
            </a:r>
          </a:p>
          <a:p>
            <a:r>
              <a:rPr lang="en-US" sz="1200" kern="1200" dirty="0">
                <a:solidFill>
                  <a:schemeClr val="tx1"/>
                </a:solidFill>
                <a:effectLst/>
                <a:latin typeface="+mn-lt"/>
                <a:ea typeface="+mn-ea"/>
                <a:cs typeface="+mn-cs"/>
              </a:rPr>
              <a:t>respiratory pattern generator is in the brain stem and is affected by chemical</a:t>
            </a:r>
          </a:p>
          <a:p>
            <a:r>
              <a:rPr lang="en-US" sz="1200" kern="1200" dirty="0">
                <a:solidFill>
                  <a:schemeClr val="tx1"/>
                </a:solidFill>
                <a:effectLst/>
                <a:latin typeface="+mn-lt"/>
                <a:ea typeface="+mn-ea"/>
                <a:cs typeface="+mn-cs"/>
              </a:rPr>
              <a:t>stimuli (especially pH and to a lesser extent Po2 and Pco2), mechanical inputs</a:t>
            </a:r>
          </a:p>
          <a:p>
            <a:r>
              <a:rPr lang="en-US" sz="1200" kern="1200" dirty="0">
                <a:solidFill>
                  <a:schemeClr val="tx1"/>
                </a:solidFill>
                <a:effectLst/>
                <a:latin typeface="+mn-lt"/>
                <a:ea typeface="+mn-ea"/>
                <a:cs typeface="+mn-cs"/>
              </a:rPr>
              <a:t>from the lungs and thoracic cage (especially stretch receptors), and the cerebral</a:t>
            </a:r>
          </a:p>
          <a:p>
            <a:r>
              <a:rPr lang="en-US" sz="1200" kern="1200" dirty="0">
                <a:solidFill>
                  <a:schemeClr val="tx1"/>
                </a:solidFill>
                <a:effectLst/>
                <a:latin typeface="+mn-lt"/>
                <a:ea typeface="+mn-ea"/>
                <a:cs typeface="+mn-cs"/>
              </a:rPr>
              <a:t>cortex (voluntary activity, anxiety, pain reflexes).</a:t>
            </a: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Brainstem somehow is able to calculate </a:t>
            </a:r>
            <a:r>
              <a:rPr lang="en-US" dirty="0" err="1"/>
              <a:t>deadspace</a:t>
            </a:r>
            <a:r>
              <a:rPr lang="en-US" dirty="0"/>
              <a:t> (no one is quite sure how – </a:t>
            </a:r>
            <a:r>
              <a:rPr lang="en-US" dirty="0" err="1"/>
              <a:t>Whipp’s</a:t>
            </a:r>
            <a:r>
              <a:rPr lang="en-US" dirty="0"/>
              <a:t> Law)</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8ABF0BA1-B117-414A-ADB2-89A866120D29}" type="slidenum">
              <a:rPr lang="en-US" smtClean="0"/>
              <a:t>5</a:t>
            </a:fld>
            <a:endParaRPr lang="en-US"/>
          </a:p>
        </p:txBody>
      </p:sp>
    </p:spTree>
    <p:extLst>
      <p:ext uri="{BB962C8B-B14F-4D97-AF65-F5344CB8AC3E}">
        <p14:creationId xmlns:p14="http://schemas.microsoft.com/office/powerpoint/2010/main" val="239931291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Patients ventilated</a:t>
            </a:r>
          </a:p>
          <a:p>
            <a:r>
              <a:rPr lang="en-US" sz="1200" kern="1200" dirty="0">
                <a:solidFill>
                  <a:schemeClr val="tx1"/>
                </a:solidFill>
                <a:effectLst/>
                <a:latin typeface="+mn-lt"/>
                <a:ea typeface="+mn-ea"/>
                <a:cs typeface="+mn-cs"/>
              </a:rPr>
              <a:t>with pressure support commonly develop</a:t>
            </a:r>
          </a:p>
          <a:p>
            <a:r>
              <a:rPr lang="en-US" sz="1200" kern="1200" dirty="0">
                <a:solidFill>
                  <a:schemeClr val="tx1"/>
                </a:solidFill>
                <a:effectLst/>
                <a:latin typeface="+mn-lt"/>
                <a:ea typeface="+mn-ea"/>
                <a:cs typeface="+mn-cs"/>
              </a:rPr>
              <a:t>central apneas during sleep, which does not</a:t>
            </a:r>
          </a:p>
          <a:p>
            <a:r>
              <a:rPr lang="en-US" sz="1200" kern="1200" dirty="0">
                <a:solidFill>
                  <a:schemeClr val="tx1"/>
                </a:solidFill>
                <a:effectLst/>
                <a:latin typeface="+mn-lt"/>
                <a:ea typeface="+mn-ea"/>
                <a:cs typeface="+mn-cs"/>
              </a:rPr>
              <a:t>occur during assist-control ventilation</a:t>
            </a:r>
          </a:p>
          <a:p>
            <a:r>
              <a:rPr lang="en-US" sz="1200" kern="1200" dirty="0">
                <a:solidFill>
                  <a:schemeClr val="tx1"/>
                </a:solidFill>
                <a:effectLst/>
                <a:latin typeface="+mn-lt"/>
                <a:ea typeface="+mn-ea"/>
                <a:cs typeface="+mn-cs"/>
              </a:rPr>
              <a:t>because of the backup rate (16).</a:t>
            </a:r>
          </a:p>
          <a:p>
            <a:r>
              <a:rPr lang="en-US" sz="1200" kern="1200" dirty="0">
                <a:solidFill>
                  <a:schemeClr val="tx1"/>
                </a:solidFill>
                <a:effectLst/>
                <a:latin typeface="+mn-lt"/>
                <a:ea typeface="+mn-ea"/>
                <a:cs typeface="+mn-cs"/>
              </a:rPr>
              <a:t>17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16 Parthasarathy S, Tobin MJ. Effect of ventilator mode on sleep quality in</a:t>
            </a:r>
          </a:p>
          <a:p>
            <a:r>
              <a:rPr lang="en-US" sz="1200" kern="1200" dirty="0">
                <a:solidFill>
                  <a:schemeClr val="tx1"/>
                </a:solidFill>
                <a:effectLst/>
                <a:latin typeface="+mn-lt"/>
                <a:ea typeface="+mn-ea"/>
                <a:cs typeface="+mn-cs"/>
              </a:rPr>
              <a:t>critically ill patients. Am J Respir Crit Care Med 2002;166:1423–1429.</a:t>
            </a:r>
          </a:p>
          <a:p>
            <a:r>
              <a:rPr lang="en-US" sz="1200" kern="1200" dirty="0">
                <a:solidFill>
                  <a:schemeClr val="tx1"/>
                </a:solidFill>
                <a:effectLst/>
                <a:latin typeface="+mn-lt"/>
                <a:ea typeface="+mn-ea"/>
                <a:cs typeface="+mn-cs"/>
              </a:rPr>
              <a:t>17 Parthasarathy S, Tobin MJ. Sleep in the intensive care unit. Intensive</a:t>
            </a:r>
          </a:p>
          <a:p>
            <a:r>
              <a:rPr lang="en-US" sz="1200" kern="1200" dirty="0">
                <a:solidFill>
                  <a:schemeClr val="tx1"/>
                </a:solidFill>
                <a:effectLst/>
                <a:latin typeface="+mn-lt"/>
                <a:ea typeface="+mn-ea"/>
                <a:cs typeface="+mn-cs"/>
              </a:rPr>
              <a:t>Care Med 2004;30:197–206.</a:t>
            </a:r>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8ABF0BA1-B117-414A-ADB2-89A866120D29}" type="slidenum">
              <a:rPr lang="en-US" smtClean="0"/>
              <a:t>35</a:t>
            </a:fld>
            <a:endParaRPr lang="en-US"/>
          </a:p>
        </p:txBody>
      </p:sp>
    </p:spTree>
    <p:extLst>
      <p:ext uri="{BB962C8B-B14F-4D97-AF65-F5344CB8AC3E}">
        <p14:creationId xmlns:p14="http://schemas.microsoft.com/office/powerpoint/2010/main" val="54312157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Recent studies in which subjects</a:t>
            </a:r>
          </a:p>
          <a:p>
            <a:r>
              <a:rPr lang="en-US" sz="1200" kern="1200" dirty="0">
                <a:solidFill>
                  <a:schemeClr val="tx1"/>
                </a:solidFill>
                <a:effectLst/>
                <a:latin typeface="+mn-lt"/>
                <a:ea typeface="+mn-ea"/>
                <a:cs typeface="+mn-cs"/>
              </a:rPr>
              <a:t>are quantitatively queried about dyspnea show that some</a:t>
            </a:r>
          </a:p>
          <a:p>
            <a:r>
              <a:rPr lang="en-US" sz="1200" kern="1200" dirty="0">
                <a:solidFill>
                  <a:schemeClr val="tx1"/>
                </a:solidFill>
                <a:effectLst/>
                <a:latin typeface="+mn-lt"/>
                <a:ea typeface="+mn-ea"/>
                <a:cs typeface="+mn-cs"/>
              </a:rPr>
              <a:t>dyspnea is present during exertion in 22% of the nominally</a:t>
            </a:r>
          </a:p>
          <a:p>
            <a:r>
              <a:rPr lang="en-US" sz="1200" kern="1200" dirty="0">
                <a:solidFill>
                  <a:schemeClr val="tx1"/>
                </a:solidFill>
                <a:effectLst/>
                <a:latin typeface="+mn-lt"/>
                <a:ea typeface="+mn-ea"/>
                <a:cs typeface="+mn-cs"/>
              </a:rPr>
              <a:t>healthy population and is significantly associated with risk of</a:t>
            </a:r>
          </a:p>
          <a:p>
            <a:r>
              <a:rPr lang="en-US" sz="1200" kern="1200" dirty="0">
                <a:solidFill>
                  <a:schemeClr val="tx1"/>
                </a:solidFill>
                <a:effectLst/>
                <a:latin typeface="+mn-lt"/>
                <a:ea typeface="+mn-ea"/>
                <a:cs typeface="+mn-cs"/>
              </a:rPr>
              <a:t>mortality (208). Dyspnea at rest is reported by about 11% of</a:t>
            </a:r>
          </a:p>
          <a:p>
            <a:r>
              <a:rPr lang="en-US" sz="1200" kern="1200" dirty="0">
                <a:solidFill>
                  <a:schemeClr val="tx1"/>
                </a:solidFill>
                <a:effectLst/>
                <a:latin typeface="+mn-lt"/>
                <a:ea typeface="+mn-ea"/>
                <a:cs typeface="+mn-cs"/>
              </a:rPr>
              <a:t>patients admitted to non-ICU medical/surgical units and is</a:t>
            </a:r>
          </a:p>
          <a:p>
            <a:r>
              <a:rPr lang="en-US" sz="1200" kern="1200" dirty="0">
                <a:solidFill>
                  <a:schemeClr val="tx1"/>
                </a:solidFill>
                <a:effectLst/>
                <a:latin typeface="+mn-lt"/>
                <a:ea typeface="+mn-ea"/>
                <a:cs typeface="+mn-cs"/>
              </a:rPr>
              <a:t>associated with substantially higher risk of dying during that</a:t>
            </a:r>
          </a:p>
          <a:p>
            <a:r>
              <a:rPr lang="en-US" sz="1200" kern="1200" dirty="0">
                <a:solidFill>
                  <a:schemeClr val="tx1"/>
                </a:solidFill>
                <a:effectLst/>
                <a:latin typeface="+mn-lt"/>
                <a:ea typeface="+mn-ea"/>
                <a:cs typeface="+mn-cs"/>
              </a:rPr>
              <a:t>hospitalization (223, 224).</a:t>
            </a:r>
          </a:p>
          <a:p>
            <a:endParaRPr lang="en-US" dirty="0"/>
          </a:p>
        </p:txBody>
      </p:sp>
      <p:sp>
        <p:nvSpPr>
          <p:cNvPr id="4" name="Slide Number Placeholder 3"/>
          <p:cNvSpPr>
            <a:spLocks noGrp="1"/>
          </p:cNvSpPr>
          <p:nvPr>
            <p:ph type="sldNum" sz="quarter" idx="5"/>
          </p:nvPr>
        </p:nvSpPr>
        <p:spPr/>
        <p:txBody>
          <a:bodyPr/>
          <a:lstStyle/>
          <a:p>
            <a:fld id="{8ABF0BA1-B117-414A-ADB2-89A866120D29}" type="slidenum">
              <a:rPr lang="en-US" smtClean="0"/>
              <a:t>40</a:t>
            </a:fld>
            <a:endParaRPr lang="en-US"/>
          </a:p>
        </p:txBody>
      </p:sp>
    </p:spTree>
    <p:extLst>
      <p:ext uri="{BB962C8B-B14F-4D97-AF65-F5344CB8AC3E}">
        <p14:creationId xmlns:p14="http://schemas.microsoft.com/office/powerpoint/2010/main" val="43263881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95DCF1C-FC64-624E-A9CC-1653EC1F8C66}" type="slidenum">
              <a:rPr lang="en-US" smtClean="0"/>
              <a:t>42</a:t>
            </a:fld>
            <a:endParaRPr lang="en-US"/>
          </a:p>
        </p:txBody>
      </p:sp>
    </p:spTree>
    <p:extLst>
      <p:ext uri="{BB962C8B-B14F-4D97-AF65-F5344CB8AC3E}">
        <p14:creationId xmlns:p14="http://schemas.microsoft.com/office/powerpoint/2010/main" val="249795614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critical care physicians have assiduously adhered to a low tidal volume strategy, sometimes necessitating permissive</a:t>
            </a:r>
          </a:p>
          <a:p>
            <a:r>
              <a:rPr lang="en-US" sz="1200" kern="1200" dirty="0">
                <a:solidFill>
                  <a:schemeClr val="tx1"/>
                </a:solidFill>
                <a:effectLst/>
                <a:latin typeface="+mn-lt"/>
                <a:ea typeface="+mn-ea"/>
                <a:cs typeface="+mn-cs"/>
              </a:rPr>
              <a:t>hypercapnia and acute respiratory acidosis, to avoid ventilator induced lung injury (VILI) not</a:t>
            </a:r>
          </a:p>
          <a:p>
            <a:r>
              <a:rPr lang="en-US" sz="1200" kern="1200" dirty="0">
                <a:solidFill>
                  <a:schemeClr val="tx1"/>
                </a:solidFill>
                <a:effectLst/>
                <a:latin typeface="+mn-lt"/>
                <a:ea typeface="+mn-ea"/>
                <a:cs typeface="+mn-cs"/>
              </a:rPr>
              <a:t>only for patients with the acute respiratory distress syndrome (ARDS) but for most patients with</a:t>
            </a:r>
          </a:p>
          <a:p>
            <a:r>
              <a:rPr lang="en-US" sz="1200" kern="1200" dirty="0">
                <a:solidFill>
                  <a:schemeClr val="tx1"/>
                </a:solidFill>
                <a:effectLst/>
                <a:latin typeface="+mn-lt"/>
                <a:ea typeface="+mn-ea"/>
                <a:cs typeface="+mn-cs"/>
              </a:rPr>
              <a:t>acute respiratory failure necessitating mechanical ventilation. The restriction of tidal volume in</a:t>
            </a:r>
          </a:p>
          <a:p>
            <a:r>
              <a:rPr lang="en-US" sz="1200" kern="1200" dirty="0">
                <a:solidFill>
                  <a:schemeClr val="tx1"/>
                </a:solidFill>
                <a:effectLst/>
                <a:latin typeface="+mn-lt"/>
                <a:ea typeface="+mn-ea"/>
                <a:cs typeface="+mn-cs"/>
              </a:rPr>
              <a:t>patients with acute lung disease and a strong drive to breathe is likely to cause an intense sense</a:t>
            </a:r>
          </a:p>
          <a:p>
            <a:r>
              <a:rPr lang="en-US" sz="1200" kern="1200" dirty="0">
                <a:solidFill>
                  <a:schemeClr val="tx1"/>
                </a:solidFill>
                <a:effectLst/>
                <a:latin typeface="+mn-lt"/>
                <a:ea typeface="+mn-ea"/>
                <a:cs typeface="+mn-cs"/>
              </a:rPr>
              <a:t>of “air hunger” (12).</a:t>
            </a:r>
          </a:p>
          <a:p>
            <a:endParaRPr lang="en-US" dirty="0"/>
          </a:p>
          <a:p>
            <a:endParaRPr lang="en-US" dirty="0"/>
          </a:p>
          <a:p>
            <a:r>
              <a:rPr lang="en-US" sz="1200" kern="1200" dirty="0">
                <a:solidFill>
                  <a:schemeClr val="tx1"/>
                </a:solidFill>
                <a:effectLst/>
                <a:latin typeface="+mn-lt"/>
                <a:ea typeface="+mn-ea"/>
                <a:cs typeface="+mn-cs"/>
              </a:rPr>
              <a:t>Of those individuals who survive</a:t>
            </a:r>
          </a:p>
          <a:p>
            <a:r>
              <a:rPr lang="en-US" sz="1200" kern="1200" dirty="0">
                <a:solidFill>
                  <a:schemeClr val="tx1"/>
                </a:solidFill>
                <a:effectLst/>
                <a:latin typeface="+mn-lt"/>
                <a:ea typeface="+mn-ea"/>
                <a:cs typeface="+mn-cs"/>
              </a:rPr>
              <a:t>mechanical ventilation, a significant percentage will have emotional and behavioral problems,</a:t>
            </a:r>
          </a:p>
          <a:p>
            <a:r>
              <a:rPr lang="en-US" sz="1200" kern="1200" dirty="0">
                <a:solidFill>
                  <a:schemeClr val="tx1"/>
                </a:solidFill>
                <a:effectLst/>
                <a:latin typeface="+mn-lt"/>
                <a:ea typeface="+mn-ea"/>
                <a:cs typeface="+mn-cs"/>
              </a:rPr>
              <a:t>including symptoms consistent with post-traumatic stress disorder (PTSD), in the months and</a:t>
            </a:r>
          </a:p>
          <a:p>
            <a:r>
              <a:rPr lang="en-US" sz="1200" kern="1200" dirty="0">
                <a:solidFill>
                  <a:schemeClr val="tx1"/>
                </a:solidFill>
                <a:effectLst/>
                <a:latin typeface="+mn-lt"/>
                <a:ea typeface="+mn-ea"/>
                <a:cs typeface="+mn-cs"/>
              </a:rPr>
              <a:t>years after </a:t>
            </a:r>
            <a:r>
              <a:rPr lang="en-US" sz="1200" kern="1200" dirty="0" err="1">
                <a:solidFill>
                  <a:schemeClr val="tx1"/>
                </a:solidFill>
                <a:effectLst/>
                <a:latin typeface="+mn-lt"/>
                <a:ea typeface="+mn-ea"/>
                <a:cs typeface="+mn-cs"/>
              </a:rPr>
              <a:t>extubation</a:t>
            </a:r>
            <a:r>
              <a:rPr lang="en-US" sz="1200" kern="1200" dirty="0">
                <a:solidFill>
                  <a:schemeClr val="tx1"/>
                </a:solidFill>
                <a:effectLst/>
                <a:latin typeface="+mn-lt"/>
                <a:ea typeface="+mn-ea"/>
                <a:cs typeface="+mn-cs"/>
              </a:rPr>
              <a:t> (14), and a case has been made for dyspnea as a contributing factor for this</a:t>
            </a:r>
          </a:p>
          <a:p>
            <a:r>
              <a:rPr lang="en-US" sz="1200" kern="1200" dirty="0">
                <a:solidFill>
                  <a:schemeClr val="tx1"/>
                </a:solidFill>
                <a:effectLst/>
                <a:latin typeface="+mn-lt"/>
                <a:ea typeface="+mn-ea"/>
                <a:cs typeface="+mn-cs"/>
              </a:rPr>
              <a:t>outcome (15).</a:t>
            </a:r>
          </a:p>
          <a:p>
            <a:endParaRPr lang="en-US" dirty="0"/>
          </a:p>
          <a:p>
            <a:r>
              <a:rPr lang="en-US" sz="1200" kern="1200" dirty="0">
                <a:solidFill>
                  <a:schemeClr val="tx1"/>
                </a:solidFill>
                <a:effectLst/>
                <a:latin typeface="+mn-lt"/>
                <a:ea typeface="+mn-ea"/>
                <a:cs typeface="+mn-cs"/>
              </a:rPr>
              <a:t>With respect to dyspnea, clinicians frequently make inferences</a:t>
            </a:r>
          </a:p>
          <a:p>
            <a:r>
              <a:rPr lang="en-US" sz="1200" kern="1200" dirty="0">
                <a:solidFill>
                  <a:schemeClr val="tx1"/>
                </a:solidFill>
                <a:effectLst/>
                <a:latin typeface="+mn-lt"/>
                <a:ea typeface="+mn-ea"/>
                <a:cs typeface="+mn-cs"/>
              </a:rPr>
              <a:t>from findings on physical exam that indicate “respiratory distress,” although these findings are</a:t>
            </a:r>
          </a:p>
          <a:p>
            <a:r>
              <a:rPr lang="en-US" sz="1200" kern="1200" dirty="0">
                <a:solidFill>
                  <a:schemeClr val="tx1"/>
                </a:solidFill>
                <a:effectLst/>
                <a:latin typeface="+mn-lt"/>
                <a:ea typeface="+mn-ea"/>
                <a:cs typeface="+mn-cs"/>
              </a:rPr>
              <a:t>generally reflecting an increase in respiratory drive (e.g., use of accessory muscles of ventilation,</a:t>
            </a:r>
          </a:p>
          <a:p>
            <a:r>
              <a:rPr lang="en-US" sz="1200" kern="1200" dirty="0">
                <a:solidFill>
                  <a:schemeClr val="tx1"/>
                </a:solidFill>
                <a:effectLst/>
                <a:latin typeface="+mn-lt"/>
                <a:ea typeface="+mn-ea"/>
                <a:cs typeface="+mn-cs"/>
              </a:rPr>
              <a:t>nasal flaring)</a:t>
            </a:r>
          </a:p>
          <a:p>
            <a:r>
              <a:rPr lang="en-US" dirty="0"/>
              <a:t>“</a:t>
            </a:r>
          </a:p>
          <a:p>
            <a:endParaRPr lang="en-US" dirty="0"/>
          </a:p>
          <a:p>
            <a:endParaRPr lang="en-US" dirty="0"/>
          </a:p>
          <a:p>
            <a:r>
              <a:rPr lang="en-US" dirty="0"/>
              <a:t>Citations: </a:t>
            </a:r>
          </a:p>
          <a:p>
            <a:endParaRPr lang="en-US" dirty="0"/>
          </a:p>
          <a:p>
            <a:r>
              <a:rPr lang="en-US" sz="1200" kern="1200" dirty="0">
                <a:solidFill>
                  <a:schemeClr val="tx1"/>
                </a:solidFill>
                <a:effectLst/>
                <a:latin typeface="+mn-lt"/>
                <a:ea typeface="+mn-ea"/>
                <a:cs typeface="+mn-cs"/>
              </a:rPr>
              <a:t>[ ] review this one 4. Puntillo KA, Shoshana A, Cohen NH, at al. Symptoms experienced by intensive care unit</a:t>
            </a:r>
          </a:p>
          <a:p>
            <a:r>
              <a:rPr lang="en-US" sz="1200" kern="1200" dirty="0">
                <a:solidFill>
                  <a:schemeClr val="tx1"/>
                </a:solidFill>
                <a:effectLst/>
                <a:latin typeface="+mn-lt"/>
                <a:ea typeface="+mn-ea"/>
                <a:cs typeface="+mn-cs"/>
              </a:rPr>
              <a:t>patients at high risk of dying. Crit Care Med. 2010;38;2155-2160.</a:t>
            </a:r>
          </a:p>
          <a:p>
            <a:endParaRPr lang="en-US" dirty="0"/>
          </a:p>
          <a:p>
            <a:r>
              <a:rPr lang="en-US" sz="1200" kern="1200" dirty="0">
                <a:solidFill>
                  <a:schemeClr val="tx1"/>
                </a:solidFill>
                <a:effectLst/>
                <a:latin typeface="+mn-lt"/>
                <a:ea typeface="+mn-ea"/>
                <a:cs typeface="+mn-cs"/>
              </a:rPr>
              <a:t>5. Schmidt M, </a:t>
            </a:r>
            <a:r>
              <a:rPr lang="en-US" sz="1200" kern="1200" dirty="0" err="1">
                <a:solidFill>
                  <a:schemeClr val="tx1"/>
                </a:solidFill>
                <a:effectLst/>
                <a:latin typeface="+mn-lt"/>
                <a:ea typeface="+mn-ea"/>
                <a:cs typeface="+mn-cs"/>
              </a:rPr>
              <a:t>Demoule</a:t>
            </a:r>
            <a:r>
              <a:rPr lang="en-US" sz="1200" kern="1200" dirty="0">
                <a:solidFill>
                  <a:schemeClr val="tx1"/>
                </a:solidFill>
                <a:effectLst/>
                <a:latin typeface="+mn-lt"/>
                <a:ea typeface="+mn-ea"/>
                <a:cs typeface="+mn-cs"/>
              </a:rPr>
              <a:t> A, </a:t>
            </a:r>
            <a:r>
              <a:rPr lang="en-US" sz="1200" kern="1200" dirty="0" err="1">
                <a:solidFill>
                  <a:schemeClr val="tx1"/>
                </a:solidFill>
                <a:effectLst/>
                <a:latin typeface="+mn-lt"/>
                <a:ea typeface="+mn-ea"/>
                <a:cs typeface="+mn-cs"/>
              </a:rPr>
              <a:t>Polito</a:t>
            </a:r>
            <a:r>
              <a:rPr lang="en-US" sz="1200" kern="1200" dirty="0">
                <a:solidFill>
                  <a:schemeClr val="tx1"/>
                </a:solidFill>
                <a:effectLst/>
                <a:latin typeface="+mn-lt"/>
                <a:ea typeface="+mn-ea"/>
                <a:cs typeface="+mn-cs"/>
              </a:rPr>
              <a:t> A. et al. Dyspnea in mechanically ventilated critically ill</a:t>
            </a:r>
          </a:p>
          <a:p>
            <a:r>
              <a:rPr lang="en-US" sz="1200" kern="1200" dirty="0">
                <a:solidFill>
                  <a:schemeClr val="tx1"/>
                </a:solidFill>
                <a:effectLst/>
                <a:latin typeface="+mn-lt"/>
                <a:ea typeface="+mn-ea"/>
                <a:cs typeface="+mn-cs"/>
              </a:rPr>
              <a:t>patients. Crit Care Med. 2011;39:2059- 2065.</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7. Campbell EJM, Howell JBL. The sensation of breathlessness. Br Med Bull. 1963;19:36-40.</a:t>
            </a:r>
          </a:p>
          <a:p>
            <a:endParaRPr lang="en-US" dirty="0"/>
          </a:p>
          <a:p>
            <a:r>
              <a:rPr lang="en-US" sz="1200" kern="1200" dirty="0">
                <a:solidFill>
                  <a:schemeClr val="tx1"/>
                </a:solidFill>
                <a:effectLst/>
                <a:latin typeface="+mn-lt"/>
                <a:ea typeface="+mn-ea"/>
                <a:cs typeface="+mn-cs"/>
              </a:rPr>
              <a:t>[ ] 8. O’Donnell DE, Ora J, Webb KA, et al. Mechanisms of activity-related dyspnea in pulmonary</a:t>
            </a:r>
          </a:p>
          <a:p>
            <a:r>
              <a:rPr lang="en-US" sz="1200" kern="1200" dirty="0">
                <a:solidFill>
                  <a:schemeClr val="tx1"/>
                </a:solidFill>
                <a:effectLst/>
                <a:latin typeface="+mn-lt"/>
                <a:ea typeface="+mn-ea"/>
                <a:cs typeface="+mn-cs"/>
              </a:rPr>
              <a:t>diseases. Respir </a:t>
            </a:r>
            <a:r>
              <a:rPr lang="en-US" sz="1200" kern="1200" dirty="0" err="1">
                <a:solidFill>
                  <a:schemeClr val="tx1"/>
                </a:solidFill>
                <a:effectLst/>
                <a:latin typeface="+mn-lt"/>
                <a:ea typeface="+mn-ea"/>
                <a:cs typeface="+mn-cs"/>
              </a:rPr>
              <a:t>Physiol</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Neurobiol</a:t>
            </a:r>
            <a:r>
              <a:rPr lang="en-US" sz="1200" kern="1200" dirty="0">
                <a:solidFill>
                  <a:schemeClr val="tx1"/>
                </a:solidFill>
                <a:effectLst/>
                <a:latin typeface="+mn-lt"/>
                <a:ea typeface="+mn-ea"/>
                <a:cs typeface="+mn-cs"/>
              </a:rPr>
              <a:t>. 2009;167 :116-132.</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9. </a:t>
            </a:r>
            <a:r>
              <a:rPr lang="en-US" sz="1200" kern="1200" dirty="0" err="1">
                <a:solidFill>
                  <a:schemeClr val="tx1"/>
                </a:solidFill>
                <a:effectLst/>
                <a:latin typeface="+mn-lt"/>
                <a:ea typeface="+mn-ea"/>
                <a:cs typeface="+mn-cs"/>
              </a:rPr>
              <a:t>Schwartzstein</a:t>
            </a:r>
            <a:r>
              <a:rPr lang="en-US" sz="1200" kern="1200" dirty="0">
                <a:solidFill>
                  <a:schemeClr val="tx1"/>
                </a:solidFill>
                <a:effectLst/>
                <a:latin typeface="+mn-lt"/>
                <a:ea typeface="+mn-ea"/>
                <a:cs typeface="+mn-cs"/>
              </a:rPr>
              <a:t> RM, Manning HL, Weiss JW, et al. Dyspnea: A sensory experience. Lung.</a:t>
            </a:r>
          </a:p>
          <a:p>
            <a:r>
              <a:rPr lang="en-US" sz="1200" kern="1200" dirty="0">
                <a:solidFill>
                  <a:schemeClr val="tx1"/>
                </a:solidFill>
                <a:effectLst/>
                <a:latin typeface="+mn-lt"/>
                <a:ea typeface="+mn-ea"/>
                <a:cs typeface="+mn-cs"/>
              </a:rPr>
              <a:t>1990;168:185-199.</a:t>
            </a:r>
          </a:p>
          <a:p>
            <a:endParaRPr lang="en-US" dirty="0"/>
          </a:p>
          <a:p>
            <a:r>
              <a:rPr lang="en-US" sz="1200" kern="1200" dirty="0">
                <a:solidFill>
                  <a:schemeClr val="tx1"/>
                </a:solidFill>
                <a:effectLst/>
                <a:latin typeface="+mn-lt"/>
                <a:ea typeface="+mn-ea"/>
                <a:cs typeface="+mn-cs"/>
              </a:rPr>
              <a:t>[ ] 12. </a:t>
            </a:r>
            <a:r>
              <a:rPr lang="en-US" sz="1200" kern="1200" dirty="0" err="1">
                <a:solidFill>
                  <a:schemeClr val="tx1"/>
                </a:solidFill>
                <a:effectLst/>
                <a:latin typeface="+mn-lt"/>
                <a:ea typeface="+mn-ea"/>
                <a:cs typeface="+mn-cs"/>
              </a:rPr>
              <a:t>Banzett</a:t>
            </a:r>
            <a:r>
              <a:rPr lang="en-US" sz="1200" kern="1200" dirty="0">
                <a:solidFill>
                  <a:schemeClr val="tx1"/>
                </a:solidFill>
                <a:effectLst/>
                <a:latin typeface="+mn-lt"/>
                <a:ea typeface="+mn-ea"/>
                <a:cs typeface="+mn-cs"/>
              </a:rPr>
              <a:t> RB, Lansing RW, </a:t>
            </a:r>
            <a:r>
              <a:rPr lang="en-US" sz="1200" kern="1200" dirty="0" err="1">
                <a:solidFill>
                  <a:schemeClr val="tx1"/>
                </a:solidFill>
                <a:effectLst/>
                <a:latin typeface="+mn-lt"/>
                <a:ea typeface="+mn-ea"/>
                <a:cs typeface="+mn-cs"/>
              </a:rPr>
              <a:t>Binks</a:t>
            </a:r>
            <a:r>
              <a:rPr lang="en-US" sz="1200" kern="1200" dirty="0">
                <a:solidFill>
                  <a:schemeClr val="tx1"/>
                </a:solidFill>
                <a:effectLst/>
                <a:latin typeface="+mn-lt"/>
                <a:ea typeface="+mn-ea"/>
                <a:cs typeface="+mn-cs"/>
              </a:rPr>
              <a:t> AP. Air Hunger: A primal sensation and a primary element</a:t>
            </a:r>
          </a:p>
          <a:p>
            <a:r>
              <a:rPr lang="en-US" sz="1200" kern="1200" dirty="0">
                <a:solidFill>
                  <a:schemeClr val="tx1"/>
                </a:solidFill>
                <a:effectLst/>
                <a:latin typeface="+mn-lt"/>
                <a:ea typeface="+mn-ea"/>
                <a:cs typeface="+mn-cs"/>
              </a:rPr>
              <a:t>of dyspnea. </a:t>
            </a:r>
            <a:r>
              <a:rPr lang="en-US" sz="1200" kern="1200" dirty="0" err="1">
                <a:solidFill>
                  <a:schemeClr val="tx1"/>
                </a:solidFill>
                <a:effectLst/>
                <a:latin typeface="+mn-lt"/>
                <a:ea typeface="+mn-ea"/>
                <a:cs typeface="+mn-cs"/>
              </a:rPr>
              <a:t>Compr</a:t>
            </a:r>
            <a:r>
              <a:rPr lang="en-US" sz="1200" kern="1200" dirty="0">
                <a:solidFill>
                  <a:schemeClr val="tx1"/>
                </a:solidFill>
                <a:effectLst/>
                <a:latin typeface="+mn-lt"/>
                <a:ea typeface="+mn-ea"/>
                <a:cs typeface="+mn-cs"/>
              </a:rPr>
              <a:t> Physiol. 2021;12:1449-1483.</a:t>
            </a:r>
          </a:p>
          <a:p>
            <a:endParaRPr lang="en-US" dirty="0"/>
          </a:p>
          <a:p>
            <a:r>
              <a:rPr lang="en-US" dirty="0"/>
              <a:t>[ ] </a:t>
            </a:r>
            <a:r>
              <a:rPr lang="en-US" sz="1200" kern="1200" dirty="0">
                <a:solidFill>
                  <a:schemeClr val="tx1"/>
                </a:solidFill>
                <a:effectLst/>
                <a:latin typeface="+mn-lt"/>
                <a:ea typeface="+mn-ea"/>
                <a:cs typeface="+mn-cs"/>
              </a:rPr>
              <a:t>14. Schelling G, Stoll C, Haller M, et al. Health-related quality of life and posttraumatic stress</a:t>
            </a:r>
          </a:p>
          <a:p>
            <a:r>
              <a:rPr lang="en-US" sz="1200" kern="1200" dirty="0">
                <a:solidFill>
                  <a:schemeClr val="tx1"/>
                </a:solidFill>
                <a:effectLst/>
                <a:latin typeface="+mn-lt"/>
                <a:ea typeface="+mn-ea"/>
                <a:cs typeface="+mn-cs"/>
              </a:rPr>
              <a:t>disorder in survivors of the acute respiratory distress syndrome. Crit Care Med. 1998;4:651-659.</a:t>
            </a:r>
          </a:p>
          <a:p>
            <a:endParaRPr lang="en-US" dirty="0"/>
          </a:p>
          <a:p>
            <a:r>
              <a:rPr lang="en-US" dirty="0"/>
              <a:t>[ ] </a:t>
            </a:r>
            <a:r>
              <a:rPr lang="en-US" sz="1200" kern="1200" dirty="0">
                <a:solidFill>
                  <a:schemeClr val="tx1"/>
                </a:solidFill>
                <a:effectLst/>
                <a:latin typeface="+mn-lt"/>
                <a:ea typeface="+mn-ea"/>
                <a:cs typeface="+mn-cs"/>
              </a:rPr>
              <a:t>15. Worsham CM, </a:t>
            </a:r>
            <a:r>
              <a:rPr lang="en-US" sz="1200" kern="1200" dirty="0" err="1">
                <a:solidFill>
                  <a:schemeClr val="tx1"/>
                </a:solidFill>
                <a:effectLst/>
                <a:latin typeface="+mn-lt"/>
                <a:ea typeface="+mn-ea"/>
                <a:cs typeface="+mn-cs"/>
              </a:rPr>
              <a:t>Banzett</a:t>
            </a:r>
            <a:r>
              <a:rPr lang="en-US" sz="1200" kern="1200" dirty="0">
                <a:solidFill>
                  <a:schemeClr val="tx1"/>
                </a:solidFill>
                <a:effectLst/>
                <a:latin typeface="+mn-lt"/>
                <a:ea typeface="+mn-ea"/>
                <a:cs typeface="+mn-cs"/>
              </a:rPr>
              <a:t> RB, </a:t>
            </a:r>
            <a:r>
              <a:rPr lang="en-US" sz="1200" kern="1200" dirty="0" err="1">
                <a:solidFill>
                  <a:schemeClr val="tx1"/>
                </a:solidFill>
                <a:effectLst/>
                <a:latin typeface="+mn-lt"/>
                <a:ea typeface="+mn-ea"/>
                <a:cs typeface="+mn-cs"/>
              </a:rPr>
              <a:t>Schwartzstein</a:t>
            </a:r>
            <a:r>
              <a:rPr lang="en-US" sz="1200" kern="1200" dirty="0">
                <a:solidFill>
                  <a:schemeClr val="tx1"/>
                </a:solidFill>
                <a:effectLst/>
                <a:latin typeface="+mn-lt"/>
                <a:ea typeface="+mn-ea"/>
                <a:cs typeface="+mn-cs"/>
              </a:rPr>
              <a:t> RM. Dyspnea, Acute Respiratory Failure,</a:t>
            </a:r>
          </a:p>
          <a:p>
            <a:r>
              <a:rPr lang="en-US" sz="1200" kern="1200" dirty="0">
                <a:solidFill>
                  <a:schemeClr val="tx1"/>
                </a:solidFill>
                <a:effectLst/>
                <a:latin typeface="+mn-lt"/>
                <a:ea typeface="+mn-ea"/>
                <a:cs typeface="+mn-cs"/>
              </a:rPr>
              <a:t>Psychological Trauma, and Post ICU Mental Health: A caution and a call for research. Chest.</a:t>
            </a:r>
          </a:p>
          <a:p>
            <a:r>
              <a:rPr lang="en-US" sz="1200" kern="1200" dirty="0">
                <a:solidFill>
                  <a:schemeClr val="tx1"/>
                </a:solidFill>
                <a:effectLst/>
                <a:latin typeface="+mn-lt"/>
                <a:ea typeface="+mn-ea"/>
                <a:cs typeface="+mn-cs"/>
              </a:rPr>
              <a:t>2021;159:749-756.</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8ABF0BA1-B117-414A-ADB2-89A866120D29}" type="slidenum">
              <a:rPr lang="en-US" smtClean="0"/>
              <a:t>43</a:t>
            </a:fld>
            <a:endParaRPr lang="en-US"/>
          </a:p>
        </p:txBody>
      </p:sp>
    </p:spTree>
    <p:extLst>
      <p:ext uri="{BB962C8B-B14F-4D97-AF65-F5344CB8AC3E}">
        <p14:creationId xmlns:p14="http://schemas.microsoft.com/office/powerpoint/2010/main" val="365767625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Figure: A) Healthy, awake subjects. Mean respiratory rate (RR) and inspiratory muscle pressure (</a:t>
            </a:r>
            <a:r>
              <a:rPr lang="en-US" sz="1200" kern="1200" dirty="0" err="1">
                <a:solidFill>
                  <a:schemeClr val="tx1"/>
                </a:solidFill>
                <a:effectLst/>
                <a:latin typeface="+mn-lt"/>
                <a:ea typeface="+mn-ea"/>
                <a:cs typeface="+mn-cs"/>
              </a:rPr>
              <a:t>Pmus</a:t>
            </a:r>
            <a:r>
              <a:rPr lang="en-US" sz="1200" kern="1200" dirty="0">
                <a:solidFill>
                  <a:schemeClr val="tx1"/>
                </a:solidFill>
                <a:effectLst/>
                <a:latin typeface="+mn-lt"/>
                <a:ea typeface="+mn-ea"/>
                <a:cs typeface="+mn-cs"/>
              </a:rPr>
              <a:t>) measured at 50% of mechanical inflation</a:t>
            </a:r>
          </a:p>
          <a:p>
            <a:r>
              <a:rPr lang="en-US" sz="1200" kern="1200" dirty="0">
                <a:solidFill>
                  <a:schemeClr val="tx1"/>
                </a:solidFill>
                <a:effectLst/>
                <a:latin typeface="+mn-lt"/>
                <a:ea typeface="+mn-ea"/>
                <a:cs typeface="+mn-cs"/>
              </a:rPr>
              <a:t>time as a function of end-tidal (partial) carbon dioxide pressure (PETCO2) in 16 volunteers during pressure support ventilation at various concentrations</a:t>
            </a:r>
          </a:p>
          <a:p>
            <a:r>
              <a:rPr lang="en-US" sz="1200" kern="1200" dirty="0">
                <a:solidFill>
                  <a:schemeClr val="tx1"/>
                </a:solidFill>
                <a:effectLst/>
                <a:latin typeface="+mn-lt"/>
                <a:ea typeface="+mn-ea"/>
                <a:cs typeface="+mn-cs"/>
              </a:rPr>
              <a:t>of inspired CO2. Similar slopes of </a:t>
            </a:r>
            <a:r>
              <a:rPr lang="en-US" sz="1200" kern="1200" dirty="0" err="1">
                <a:solidFill>
                  <a:schemeClr val="tx1"/>
                </a:solidFill>
                <a:effectLst/>
                <a:latin typeface="+mn-lt"/>
                <a:ea typeface="+mn-ea"/>
                <a:cs typeface="+mn-cs"/>
              </a:rPr>
              <a:t>Pmus</a:t>
            </a:r>
            <a:r>
              <a:rPr lang="en-US" sz="1200" kern="1200" dirty="0">
                <a:solidFill>
                  <a:schemeClr val="tx1"/>
                </a:solidFill>
                <a:effectLst/>
                <a:latin typeface="+mn-lt"/>
                <a:ea typeface="+mn-ea"/>
                <a:cs typeface="+mn-cs"/>
              </a:rPr>
              <a:t> were obtained at 20% and 80% of mechanical inflation time (not shown). Notice that RR was relatively insensitive</a:t>
            </a:r>
          </a:p>
          <a:p>
            <a:r>
              <a:rPr lang="en-US" sz="1200" kern="1200" dirty="0">
                <a:solidFill>
                  <a:schemeClr val="tx1"/>
                </a:solidFill>
                <a:effectLst/>
                <a:latin typeface="+mn-lt"/>
                <a:ea typeface="+mn-ea"/>
                <a:cs typeface="+mn-cs"/>
              </a:rPr>
              <a:t>to CO2 over a wide range of PETCO2. Even at severe hypocapnia, the subjects continued to trigger the ventilator regularly with a rate that did not differ</a:t>
            </a:r>
          </a:p>
          <a:p>
            <a:r>
              <a:rPr lang="en-US" sz="1200" kern="1200" dirty="0">
                <a:solidFill>
                  <a:schemeClr val="tx1"/>
                </a:solidFill>
                <a:effectLst/>
                <a:latin typeface="+mn-lt"/>
                <a:ea typeface="+mn-ea"/>
                <a:cs typeface="+mn-cs"/>
              </a:rPr>
              <a:t>from that during spontaneous resting breathing. (Arrow and open diamond show RR and PETCO2 during spontaneous resting breathing.) RR increased</a:t>
            </a:r>
          </a:p>
          <a:p>
            <a:r>
              <a:rPr lang="en-US" sz="1200" kern="1200" dirty="0">
                <a:solidFill>
                  <a:schemeClr val="tx1"/>
                </a:solidFill>
                <a:effectLst/>
                <a:latin typeface="+mn-lt"/>
                <a:ea typeface="+mn-ea"/>
                <a:cs typeface="+mn-cs"/>
              </a:rPr>
              <a:t>slightly at PETCO2 well above 40 mm Hg. However, Pmus50% increased progressively from low (23.5 mm Hg) to high (49.2 mm Hg) PETCO2; at high PETCO2,</a:t>
            </a:r>
          </a:p>
          <a:p>
            <a:r>
              <a:rPr lang="en-US" sz="1200" kern="1200" dirty="0">
                <a:solidFill>
                  <a:schemeClr val="tx1"/>
                </a:solidFill>
                <a:effectLst/>
                <a:latin typeface="+mn-lt"/>
                <a:ea typeface="+mn-ea"/>
                <a:cs typeface="+mn-cs"/>
              </a:rPr>
              <a:t>Pmus50% was 318% of the value at low PETCO2. At 37 mm Hg PETCO2, Pmus50% was 141% of that at low PETCO2. (B) Critically ill, mildly sedated</a:t>
            </a:r>
          </a:p>
          <a:p>
            <a:r>
              <a:rPr lang="en-US" sz="1200" kern="1200" dirty="0">
                <a:solidFill>
                  <a:schemeClr val="tx1"/>
                </a:solidFill>
                <a:effectLst/>
                <a:latin typeface="+mn-lt"/>
                <a:ea typeface="+mn-ea"/>
                <a:cs typeface="+mn-cs"/>
              </a:rPr>
              <a:t>patients recovering from acute respiratory distress syndrome. Mean change of RR and peak muscle pressure (</a:t>
            </a:r>
            <a:r>
              <a:rPr lang="en-US" sz="1200" kern="1200" dirty="0" err="1">
                <a:solidFill>
                  <a:schemeClr val="tx1"/>
                </a:solidFill>
                <a:effectLst/>
                <a:latin typeface="+mn-lt"/>
                <a:ea typeface="+mn-ea"/>
                <a:cs typeface="+mn-cs"/>
              </a:rPr>
              <a:t>Pmuspeak</a:t>
            </a:r>
            <a:r>
              <a:rPr lang="en-US" sz="1200" kern="1200" dirty="0">
                <a:solidFill>
                  <a:schemeClr val="tx1"/>
                </a:solidFill>
                <a:effectLst/>
                <a:latin typeface="+mn-lt"/>
                <a:ea typeface="+mn-ea"/>
                <a:cs typeface="+mn-cs"/>
              </a:rPr>
              <a:t>) due to chemical feedback. The</a:t>
            </a:r>
          </a:p>
          <a:p>
            <a:r>
              <a:rPr lang="en-US" sz="1200" kern="1200" dirty="0">
                <a:solidFill>
                  <a:schemeClr val="tx1"/>
                </a:solidFill>
                <a:effectLst/>
                <a:latin typeface="+mn-lt"/>
                <a:ea typeface="+mn-ea"/>
                <a:cs typeface="+mn-cs"/>
              </a:rPr>
              <a:t>typical response of RR to changes in load includes an instant reflex response, as well as a more delayed response, driven by the change in PaCO2, the</a:t>
            </a:r>
          </a:p>
          <a:p>
            <a:r>
              <a:rPr lang="en-US" sz="1200" kern="1200" dirty="0">
                <a:solidFill>
                  <a:schemeClr val="tx1"/>
                </a:solidFill>
                <a:effectLst/>
                <a:latin typeface="+mn-lt"/>
                <a:ea typeface="+mn-ea"/>
                <a:cs typeface="+mn-cs"/>
              </a:rPr>
              <a:t>chemical feedback. In this experiment, an abrupt change in pressure support by 6 cm H2O was performed (random increase or decrease resulting in</a:t>
            </a:r>
          </a:p>
          <a:p>
            <a:r>
              <a:rPr lang="en-US" sz="1200" kern="1200" dirty="0">
                <a:solidFill>
                  <a:schemeClr val="tx1"/>
                </a:solidFill>
                <a:effectLst/>
                <a:latin typeface="+mn-lt"/>
                <a:ea typeface="+mn-ea"/>
                <a:cs typeface="+mn-cs"/>
              </a:rPr>
              <a:t>PaCO2 of 44 or 48 mm Hg, respectively), and RR and </a:t>
            </a:r>
            <a:r>
              <a:rPr lang="en-US" sz="1200" kern="1200" dirty="0" err="1">
                <a:solidFill>
                  <a:schemeClr val="tx1"/>
                </a:solidFill>
                <a:effectLst/>
                <a:latin typeface="+mn-lt"/>
                <a:ea typeface="+mn-ea"/>
                <a:cs typeface="+mn-cs"/>
              </a:rPr>
              <a:t>Pmuspeak</a:t>
            </a:r>
            <a:r>
              <a:rPr lang="en-US" sz="1200" kern="1200" dirty="0">
                <a:solidFill>
                  <a:schemeClr val="tx1"/>
                </a:solidFill>
                <a:effectLst/>
                <a:latin typeface="+mn-lt"/>
                <a:ea typeface="+mn-ea"/>
                <a:cs typeface="+mn-cs"/>
              </a:rPr>
              <a:t> were measured at the second breath after the change and after 30 minutes, representing</a:t>
            </a:r>
          </a:p>
          <a:p>
            <a:r>
              <a:rPr lang="en-US" sz="1200" kern="1200" dirty="0">
                <a:solidFill>
                  <a:schemeClr val="tx1"/>
                </a:solidFill>
                <a:effectLst/>
                <a:latin typeface="+mn-lt"/>
                <a:ea typeface="+mn-ea"/>
                <a:cs typeface="+mn-cs"/>
              </a:rPr>
              <a:t>the reflex and chemical feedback responses, respectively. To examine the response solely to chemical feedback, the change of RR and </a:t>
            </a:r>
            <a:r>
              <a:rPr lang="en-US" sz="1200" kern="1200" dirty="0" err="1">
                <a:solidFill>
                  <a:schemeClr val="tx1"/>
                </a:solidFill>
                <a:effectLst/>
                <a:latin typeface="+mn-lt"/>
                <a:ea typeface="+mn-ea"/>
                <a:cs typeface="+mn-cs"/>
              </a:rPr>
              <a:t>Pmuspeak</a:t>
            </a:r>
            <a:r>
              <a:rPr lang="en-US" sz="1200" kern="1200" dirty="0">
                <a:solidFill>
                  <a:schemeClr val="tx1"/>
                </a:solidFill>
                <a:effectLst/>
                <a:latin typeface="+mn-lt"/>
                <a:ea typeface="+mn-ea"/>
                <a:cs typeface="+mn-cs"/>
              </a:rPr>
              <a:t> at 30</a:t>
            </a:r>
          </a:p>
          <a:p>
            <a:r>
              <a:rPr lang="en-US" sz="1200" kern="1200" dirty="0">
                <a:solidFill>
                  <a:schemeClr val="tx1"/>
                </a:solidFill>
                <a:effectLst/>
                <a:latin typeface="+mn-lt"/>
                <a:ea typeface="+mn-ea"/>
                <a:cs typeface="+mn-cs"/>
              </a:rPr>
              <a:t>minutes was expressed as a percentage change over the corresponding values at the second breath, calculated as (value at 30 min2value at second</a:t>
            </a:r>
          </a:p>
          <a:p>
            <a:r>
              <a:rPr lang="en-US" sz="1200" kern="1200" dirty="0">
                <a:solidFill>
                  <a:schemeClr val="tx1"/>
                </a:solidFill>
                <a:effectLst/>
                <a:latin typeface="+mn-lt"/>
                <a:ea typeface="+mn-ea"/>
                <a:cs typeface="+mn-cs"/>
              </a:rPr>
              <a:t>breath/value at second breath)3100. The reported PaCO2 was measured at 30 minutes after the change in pressure support. Notice that chemical</a:t>
            </a:r>
          </a:p>
          <a:p>
            <a:r>
              <a:rPr lang="en-US" sz="1200" kern="1200" dirty="0">
                <a:solidFill>
                  <a:schemeClr val="tx1"/>
                </a:solidFill>
                <a:effectLst/>
                <a:latin typeface="+mn-lt"/>
                <a:ea typeface="+mn-ea"/>
                <a:cs typeface="+mn-cs"/>
              </a:rPr>
              <a:t>feedback affected the effort per breath but not RR. Data are reproduced by permission from References 35 (A) and 38 (B). SD bars are omitted for clarity of</a:t>
            </a:r>
          </a:p>
          <a:p>
            <a:r>
              <a:rPr lang="en-US" sz="1200" kern="1200" dirty="0">
                <a:solidFill>
                  <a:schemeClr val="tx1"/>
                </a:solidFill>
                <a:effectLst/>
                <a:latin typeface="+mn-lt"/>
                <a:ea typeface="+mn-ea"/>
                <a:cs typeface="+mn-cs"/>
              </a:rPr>
              <a:t>presentation.</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 summarize these for the slide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In fact, breathing</a:t>
            </a:r>
          </a:p>
          <a:p>
            <a:r>
              <a:rPr lang="en-US" sz="1200" kern="1200" dirty="0">
                <a:solidFill>
                  <a:schemeClr val="tx1"/>
                </a:solidFill>
                <a:effectLst/>
                <a:latin typeface="+mn-lt"/>
                <a:ea typeface="+mn-ea"/>
                <a:cs typeface="+mn-cs"/>
              </a:rPr>
              <a:t>frequency response is minimal over a PaCO2</a:t>
            </a:r>
          </a:p>
          <a:p>
            <a:r>
              <a:rPr lang="en-US" sz="1200" kern="1200" dirty="0">
                <a:solidFill>
                  <a:schemeClr val="tx1"/>
                </a:solidFill>
                <a:effectLst/>
                <a:latin typeface="+mn-lt"/>
                <a:ea typeface="+mn-ea"/>
                <a:cs typeface="+mn-cs"/>
              </a:rPr>
              <a:t>range from 23 to 45 mm Hg (35–37, 39).</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Especially on ACVC?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Isolated changes in PaCO2 exert their</a:t>
            </a:r>
          </a:p>
          <a:p>
            <a:r>
              <a:rPr lang="en-US" sz="1200" kern="1200" dirty="0">
                <a:solidFill>
                  <a:schemeClr val="tx1"/>
                </a:solidFill>
                <a:effectLst/>
                <a:latin typeface="+mn-lt"/>
                <a:ea typeface="+mn-ea"/>
                <a:cs typeface="+mn-cs"/>
              </a:rPr>
              <a:t>influence mainly through modification of</a:t>
            </a:r>
          </a:p>
          <a:p>
            <a:r>
              <a:rPr lang="en-US" sz="1200" kern="1200" dirty="0">
                <a:solidFill>
                  <a:schemeClr val="tx1"/>
                </a:solidFill>
                <a:effectLst/>
                <a:latin typeface="+mn-lt"/>
                <a:ea typeface="+mn-ea"/>
                <a:cs typeface="+mn-cs"/>
              </a:rPr>
              <a:t>inspiratory effort per breath and much less</a:t>
            </a:r>
          </a:p>
          <a:p>
            <a:r>
              <a:rPr lang="en-US" sz="1200" kern="1200" dirty="0">
                <a:solidFill>
                  <a:schemeClr val="tx1"/>
                </a:solidFill>
                <a:effectLst/>
                <a:latin typeface="+mn-lt"/>
                <a:ea typeface="+mn-ea"/>
                <a:cs typeface="+mn-cs"/>
              </a:rPr>
              <a:t>through modification of respiratory rate.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Studies of breathing patterns in</a:t>
            </a:r>
          </a:p>
          <a:p>
            <a:r>
              <a:rPr lang="en-US" sz="1200" kern="1200" dirty="0">
                <a:solidFill>
                  <a:schemeClr val="tx1"/>
                </a:solidFill>
                <a:effectLst/>
                <a:latin typeface="+mn-lt"/>
                <a:ea typeface="+mn-ea"/>
                <a:cs typeface="+mn-cs"/>
              </a:rPr>
              <a:t>response to either external load or</a:t>
            </a:r>
          </a:p>
          <a:p>
            <a:r>
              <a:rPr lang="en-US" sz="1200" kern="1200" dirty="0">
                <a:solidFill>
                  <a:schemeClr val="tx1"/>
                </a:solidFill>
                <a:effectLst/>
                <a:latin typeface="+mn-lt"/>
                <a:ea typeface="+mn-ea"/>
                <a:cs typeface="+mn-cs"/>
              </a:rPr>
              <a:t>unloading with increasing levels of assist</a:t>
            </a:r>
          </a:p>
          <a:p>
            <a:r>
              <a:rPr lang="en-US" sz="1200" kern="1200" dirty="0">
                <a:solidFill>
                  <a:schemeClr val="tx1"/>
                </a:solidFill>
                <a:effectLst/>
                <a:latin typeface="+mn-lt"/>
                <a:ea typeface="+mn-ea"/>
                <a:cs typeface="+mn-cs"/>
              </a:rPr>
              <a:t>revealed that a patient’s respiratory rate</a:t>
            </a:r>
          </a:p>
          <a:p>
            <a:r>
              <a:rPr lang="en-US" sz="1200" kern="1200" dirty="0">
                <a:solidFill>
                  <a:schemeClr val="tx1"/>
                </a:solidFill>
                <a:effectLst/>
                <a:latin typeface="+mn-lt"/>
                <a:ea typeface="+mn-ea"/>
                <a:cs typeface="+mn-cs"/>
              </a:rPr>
              <a:t>either does not change or changes modestly</a:t>
            </a:r>
          </a:p>
          <a:p>
            <a:r>
              <a:rPr lang="en-US" sz="1200" kern="1200" dirty="0">
                <a:solidFill>
                  <a:schemeClr val="tx1"/>
                </a:solidFill>
                <a:effectLst/>
                <a:latin typeface="+mn-lt"/>
                <a:ea typeface="+mn-ea"/>
                <a:cs typeface="+mn-cs"/>
              </a:rPr>
              <a:t>(usually up to 20%). This contrasts with</a:t>
            </a:r>
          </a:p>
          <a:p>
            <a:r>
              <a:rPr lang="en-US" sz="1200" kern="1200" dirty="0">
                <a:solidFill>
                  <a:schemeClr val="tx1"/>
                </a:solidFill>
                <a:effectLst/>
                <a:latin typeface="+mn-lt"/>
                <a:ea typeface="+mn-ea"/>
                <a:cs typeface="+mn-cs"/>
              </a:rPr>
              <a:t>the severalfold changes in a patient’s</a:t>
            </a:r>
          </a:p>
          <a:p>
            <a:r>
              <a:rPr lang="en-US" sz="1200" kern="1200" dirty="0">
                <a:solidFill>
                  <a:schemeClr val="tx1"/>
                </a:solidFill>
                <a:effectLst/>
                <a:latin typeface="+mn-lt"/>
                <a:ea typeface="+mn-ea"/>
                <a:cs typeface="+mn-cs"/>
              </a:rPr>
              <a:t>effort per breath (30, 31, 40, 41, 44, 45).</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One may reasonably argue</a:t>
            </a:r>
          </a:p>
          <a:p>
            <a:r>
              <a:rPr lang="en-US" sz="1200" kern="1200" dirty="0">
                <a:solidFill>
                  <a:schemeClr val="tx1"/>
                </a:solidFill>
                <a:effectLst/>
                <a:latin typeface="+mn-lt"/>
                <a:ea typeface="+mn-ea"/>
                <a:cs typeface="+mn-cs"/>
              </a:rPr>
              <a:t>that in awake patients, an abrupt increase in</a:t>
            </a:r>
          </a:p>
          <a:p>
            <a:r>
              <a:rPr lang="en-US" sz="1200" kern="1200" dirty="0">
                <a:solidFill>
                  <a:schemeClr val="tx1"/>
                </a:solidFill>
                <a:effectLst/>
                <a:latin typeface="+mn-lt"/>
                <a:ea typeface="+mn-ea"/>
                <a:cs typeface="+mn-cs"/>
              </a:rPr>
              <a:t>respiratory load (induced by modification</a:t>
            </a:r>
          </a:p>
          <a:p>
            <a:r>
              <a:rPr lang="en-US" sz="1200" kern="1200" dirty="0">
                <a:solidFill>
                  <a:schemeClr val="tx1"/>
                </a:solidFill>
                <a:effectLst/>
                <a:latin typeface="+mn-lt"/>
                <a:ea typeface="+mn-ea"/>
                <a:cs typeface="+mn-cs"/>
              </a:rPr>
              <a:t>of ventilator settings or respiratory system</a:t>
            </a:r>
          </a:p>
          <a:p>
            <a:r>
              <a:rPr lang="en-US" sz="1200" kern="1200" dirty="0">
                <a:solidFill>
                  <a:schemeClr val="tx1"/>
                </a:solidFill>
                <a:effectLst/>
                <a:latin typeface="+mn-lt"/>
                <a:ea typeface="+mn-ea"/>
                <a:cs typeface="+mn-cs"/>
              </a:rPr>
              <a:t>mechanics alteration) quite often evokes</a:t>
            </a:r>
          </a:p>
          <a:p>
            <a:r>
              <a:rPr lang="en-US" sz="1200" kern="1200" dirty="0">
                <a:solidFill>
                  <a:schemeClr val="tx1"/>
                </a:solidFill>
                <a:effectLst/>
                <a:latin typeface="+mn-lt"/>
                <a:ea typeface="+mn-ea"/>
                <a:cs typeface="+mn-cs"/>
              </a:rPr>
              <a:t>high respiratory rates. This is largely</a:t>
            </a:r>
          </a:p>
          <a:p>
            <a:r>
              <a:rPr lang="en-US" sz="1200" kern="1200" dirty="0">
                <a:solidFill>
                  <a:schemeClr val="tx1"/>
                </a:solidFill>
                <a:effectLst/>
                <a:latin typeface="+mn-lt"/>
                <a:ea typeface="+mn-ea"/>
                <a:cs typeface="+mn-cs"/>
              </a:rPr>
              <a:t>attributed to cortical influence (behavioral</a:t>
            </a:r>
          </a:p>
          <a:p>
            <a:r>
              <a:rPr lang="en-US" sz="1200" kern="1200" dirty="0">
                <a:solidFill>
                  <a:schemeClr val="tx1"/>
                </a:solidFill>
                <a:effectLst/>
                <a:latin typeface="+mn-lt"/>
                <a:ea typeface="+mn-ea"/>
                <a:cs typeface="+mn-cs"/>
              </a:rPr>
              <a:t>feedback) due to a discrepancy between</a:t>
            </a:r>
          </a:p>
          <a:p>
            <a:r>
              <a:rPr lang="en-US" sz="1200" kern="1200" dirty="0">
                <a:solidFill>
                  <a:schemeClr val="tx1"/>
                </a:solidFill>
                <a:effectLst/>
                <a:latin typeface="+mn-lt"/>
                <a:ea typeface="+mn-ea"/>
                <a:cs typeface="+mn-cs"/>
              </a:rPr>
              <a:t>respiratory center output and ventilator</a:t>
            </a:r>
          </a:p>
          <a:p>
            <a:r>
              <a:rPr lang="en-US" sz="1200" kern="1200" dirty="0">
                <a:solidFill>
                  <a:schemeClr val="tx1"/>
                </a:solidFill>
                <a:effectLst/>
                <a:latin typeface="+mn-lt"/>
                <a:ea typeface="+mn-ea"/>
                <a:cs typeface="+mn-cs"/>
              </a:rPr>
              <a:t>output.</a:t>
            </a: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2. </a:t>
            </a:r>
            <a:r>
              <a:rPr lang="en-US" sz="1200" kern="1200" dirty="0" err="1">
                <a:solidFill>
                  <a:schemeClr val="tx1"/>
                </a:solidFill>
                <a:effectLst/>
                <a:latin typeface="+mn-lt"/>
                <a:ea typeface="+mn-ea"/>
                <a:cs typeface="+mn-cs"/>
              </a:rPr>
              <a:t>Akoumianaki</a:t>
            </a:r>
            <a:r>
              <a:rPr lang="en-US" sz="1200" kern="1200" dirty="0">
                <a:solidFill>
                  <a:schemeClr val="tx1"/>
                </a:solidFill>
                <a:effectLst/>
                <a:latin typeface="+mn-lt"/>
                <a:ea typeface="+mn-ea"/>
                <a:cs typeface="+mn-cs"/>
              </a:rPr>
              <a:t> E, </a:t>
            </a:r>
            <a:r>
              <a:rPr lang="en-US" sz="1200" kern="1200" dirty="0" err="1">
                <a:solidFill>
                  <a:schemeClr val="tx1"/>
                </a:solidFill>
                <a:effectLst/>
                <a:latin typeface="+mn-lt"/>
                <a:ea typeface="+mn-ea"/>
                <a:cs typeface="+mn-cs"/>
              </a:rPr>
              <a:t>Vaporidi</a:t>
            </a:r>
            <a:r>
              <a:rPr lang="en-US" sz="1200" kern="1200" dirty="0">
                <a:solidFill>
                  <a:schemeClr val="tx1"/>
                </a:solidFill>
                <a:effectLst/>
                <a:latin typeface="+mn-lt"/>
                <a:ea typeface="+mn-ea"/>
                <a:cs typeface="+mn-cs"/>
              </a:rPr>
              <a:t> K, Georgopoulos D. The injurious effects of</a:t>
            </a:r>
          </a:p>
          <a:p>
            <a:r>
              <a:rPr lang="en-US" sz="1200" kern="1200" dirty="0">
                <a:solidFill>
                  <a:schemeClr val="tx1"/>
                </a:solidFill>
                <a:effectLst/>
                <a:latin typeface="+mn-lt"/>
                <a:ea typeface="+mn-ea"/>
                <a:cs typeface="+mn-cs"/>
              </a:rPr>
              <a:t>elevated or </a:t>
            </a:r>
            <a:r>
              <a:rPr lang="en-US" sz="1200" kern="1200" dirty="0" err="1">
                <a:solidFill>
                  <a:schemeClr val="tx1"/>
                </a:solidFill>
                <a:effectLst/>
                <a:latin typeface="+mn-lt"/>
                <a:ea typeface="+mn-ea"/>
                <a:cs typeface="+mn-cs"/>
              </a:rPr>
              <a:t>nonelevated</a:t>
            </a:r>
            <a:r>
              <a:rPr lang="en-US" sz="1200" kern="1200" dirty="0">
                <a:solidFill>
                  <a:schemeClr val="tx1"/>
                </a:solidFill>
                <a:effectLst/>
                <a:latin typeface="+mn-lt"/>
                <a:ea typeface="+mn-ea"/>
                <a:cs typeface="+mn-cs"/>
              </a:rPr>
              <a:t> respiratory rate during mechanical ventilation.</a:t>
            </a:r>
          </a:p>
          <a:p>
            <a:r>
              <a:rPr lang="en-US" sz="1200" kern="1200" dirty="0">
                <a:solidFill>
                  <a:schemeClr val="tx1"/>
                </a:solidFill>
                <a:effectLst/>
                <a:latin typeface="+mn-lt"/>
                <a:ea typeface="+mn-ea"/>
                <a:cs typeface="+mn-cs"/>
              </a:rPr>
              <a:t>Am J Respir Crit Care Med 2019;199:149–157.</a:t>
            </a:r>
          </a:p>
          <a:p>
            <a:endParaRPr lang="en-US" dirty="0"/>
          </a:p>
          <a:p>
            <a:endParaRPr lang="en-US" dirty="0"/>
          </a:p>
        </p:txBody>
      </p:sp>
      <p:sp>
        <p:nvSpPr>
          <p:cNvPr id="4" name="Slide Number Placeholder 3"/>
          <p:cNvSpPr>
            <a:spLocks noGrp="1"/>
          </p:cNvSpPr>
          <p:nvPr>
            <p:ph type="sldNum" sz="quarter" idx="5"/>
          </p:nvPr>
        </p:nvSpPr>
        <p:spPr/>
        <p:txBody>
          <a:bodyPr/>
          <a:lstStyle/>
          <a:p>
            <a:fld id="{8ABF0BA1-B117-414A-ADB2-89A866120D29}" type="slidenum">
              <a:rPr lang="en-US" smtClean="0"/>
              <a:t>44</a:t>
            </a:fld>
            <a:endParaRPr lang="en-US"/>
          </a:p>
        </p:txBody>
      </p:sp>
    </p:spTree>
    <p:extLst>
      <p:ext uri="{BB962C8B-B14F-4D97-AF65-F5344CB8AC3E}">
        <p14:creationId xmlns:p14="http://schemas.microsoft.com/office/powerpoint/2010/main" val="74205240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DOI: 10.1164/rccm.201805-0996OC</a:t>
            </a:r>
          </a:p>
          <a:p>
            <a:endParaRPr lang="en-US" dirty="0"/>
          </a:p>
          <a:p>
            <a:r>
              <a:rPr lang="en-US" dirty="0"/>
              <a:t>50. </a:t>
            </a:r>
            <a:r>
              <a:rPr lang="en-US" dirty="0" err="1"/>
              <a:t>Gentzler</a:t>
            </a:r>
            <a:r>
              <a:rPr lang="en-US" dirty="0"/>
              <a:t> ER, Derry H, Ouyang DJ, </a:t>
            </a:r>
            <a:r>
              <a:rPr lang="en-US" dirty="0" err="1"/>
              <a:t>Lief</a:t>
            </a:r>
            <a:r>
              <a:rPr lang="en-US" dirty="0"/>
              <a:t> L, Berlin DA, Xu CJ, </a:t>
            </a:r>
            <a:r>
              <a:rPr lang="en-US" dirty="0" err="1"/>
              <a:t>Maciejewski</a:t>
            </a:r>
            <a:r>
              <a:rPr lang="en-US" dirty="0"/>
              <a:t> PK, </a:t>
            </a:r>
            <a:r>
              <a:rPr lang="en-US" dirty="0" err="1"/>
              <a:t>Prigerson</a:t>
            </a:r>
            <a:r>
              <a:rPr lang="en-US" dirty="0"/>
              <a:t> HG. </a:t>
            </a:r>
            <a:r>
              <a:rPr lang="en-US" dirty="0" err="1"/>
              <a:t>Underdetection</a:t>
            </a:r>
            <a:r>
              <a:rPr lang="en-US" dirty="0"/>
              <a:t> and Undertreatment of Dyspnea in Critically Ill Patients. Am J Respir Crit Care Med 2019;199:1377–1384.</a:t>
            </a:r>
          </a:p>
          <a:p>
            <a:endParaRPr lang="en-US" dirty="0"/>
          </a:p>
          <a:p>
            <a:endParaRPr lang="en-US" dirty="0"/>
          </a:p>
        </p:txBody>
      </p:sp>
      <p:sp>
        <p:nvSpPr>
          <p:cNvPr id="4" name="Slide Number Placeholder 3"/>
          <p:cNvSpPr>
            <a:spLocks noGrp="1"/>
          </p:cNvSpPr>
          <p:nvPr>
            <p:ph type="sldNum" sz="quarter" idx="5"/>
          </p:nvPr>
        </p:nvSpPr>
        <p:spPr/>
        <p:txBody>
          <a:bodyPr/>
          <a:lstStyle/>
          <a:p>
            <a:fld id="{8ABF0BA1-B117-414A-ADB2-89A866120D29}" type="slidenum">
              <a:rPr lang="en-US" smtClean="0"/>
              <a:t>45</a:t>
            </a:fld>
            <a:endParaRPr lang="en-US"/>
          </a:p>
        </p:txBody>
      </p:sp>
    </p:spTree>
    <p:extLst>
      <p:ext uri="{BB962C8B-B14F-4D97-AF65-F5344CB8AC3E}">
        <p14:creationId xmlns:p14="http://schemas.microsoft.com/office/powerpoint/2010/main" val="406919893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Twenty-one subjects were assessed by all</a:t>
            </a:r>
          </a:p>
          <a:p>
            <a:r>
              <a:rPr lang="en-US" sz="1200" kern="1200" dirty="0">
                <a:solidFill>
                  <a:schemeClr val="tx1"/>
                </a:solidFill>
                <a:effectLst/>
                <a:latin typeface="+mn-lt"/>
                <a:ea typeface="+mn-ea"/>
                <a:cs typeface="+mn-cs"/>
              </a:rPr>
              <a:t>3 of each subject’s clinicians (MD, RT, and RN); only the</a:t>
            </a:r>
          </a:p>
          <a:p>
            <a:r>
              <a:rPr lang="en-US" sz="1200" kern="1200" dirty="0">
                <a:solidFill>
                  <a:schemeClr val="tx1"/>
                </a:solidFill>
                <a:effectLst/>
                <a:latin typeface="+mn-lt"/>
                <a:ea typeface="+mn-ea"/>
                <a:cs typeface="+mn-cs"/>
              </a:rPr>
              <a:t>RN and RT of the remaining 9 subjects gave estimates</a:t>
            </a:r>
          </a:p>
          <a:p>
            <a:r>
              <a:rPr lang="en-US" sz="1200" kern="1200" dirty="0">
                <a:solidFill>
                  <a:schemeClr val="tx1"/>
                </a:solidFill>
                <a:effectLst/>
                <a:latin typeface="+mn-lt"/>
                <a:ea typeface="+mn-ea"/>
                <a:cs typeface="+mn-cs"/>
              </a:rPr>
              <a:t>(no MD was immediately available).</a:t>
            </a: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3). The RTs tended to look for</a:t>
            </a:r>
          </a:p>
          <a:p>
            <a:r>
              <a:rPr lang="en-US" sz="1200" kern="1200" dirty="0">
                <a:solidFill>
                  <a:schemeClr val="tx1"/>
                </a:solidFill>
                <a:effectLst/>
                <a:latin typeface="+mn-lt"/>
                <a:ea typeface="+mn-ea"/>
                <a:cs typeface="+mn-cs"/>
              </a:rPr>
              <a:t>evidence of asynchrony in the ventilator flow patterns and</a:t>
            </a:r>
          </a:p>
          <a:p>
            <a:r>
              <a:rPr lang="en-US" sz="1200" kern="1200" dirty="0">
                <a:solidFill>
                  <a:schemeClr val="tx1"/>
                </a:solidFill>
                <a:effectLst/>
                <a:latin typeface="+mn-lt"/>
                <a:ea typeface="+mn-ea"/>
                <a:cs typeface="+mn-cs"/>
              </a:rPr>
              <a:t>backed this up with subject assessment (use of accessory</a:t>
            </a:r>
          </a:p>
          <a:p>
            <a:r>
              <a:rPr lang="en-US" sz="1200" kern="1200" dirty="0">
                <a:solidFill>
                  <a:schemeClr val="tx1"/>
                </a:solidFill>
                <a:effectLst/>
                <a:latin typeface="+mn-lt"/>
                <a:ea typeface="+mn-ea"/>
                <a:cs typeface="+mn-cs"/>
              </a:rPr>
              <a:t>muscles, restlessness, nasal flaring, and facial expression).</a:t>
            </a:r>
          </a:p>
          <a:p>
            <a:r>
              <a:rPr lang="en-US" sz="1200" kern="1200" dirty="0">
                <a:solidFill>
                  <a:schemeClr val="tx1"/>
                </a:solidFill>
                <a:effectLst/>
                <a:latin typeface="+mn-lt"/>
                <a:ea typeface="+mn-ea"/>
                <a:cs typeface="+mn-cs"/>
              </a:rPr>
              <a:t>The MDs typically started with subject assessment, particularly</a:t>
            </a:r>
          </a:p>
          <a:p>
            <a:r>
              <a:rPr lang="en-US" sz="1200" kern="1200" dirty="0">
                <a:solidFill>
                  <a:schemeClr val="tx1"/>
                </a:solidFill>
                <a:effectLst/>
                <a:latin typeface="+mn-lt"/>
                <a:ea typeface="+mn-ea"/>
                <a:cs typeface="+mn-cs"/>
              </a:rPr>
              <a:t>with facial expression but also nasal flaring, restlessness,</a:t>
            </a:r>
          </a:p>
          <a:p>
            <a:r>
              <a:rPr lang="en-US" sz="1200" kern="1200" dirty="0">
                <a:solidFill>
                  <a:schemeClr val="tx1"/>
                </a:solidFill>
                <a:effectLst/>
                <a:latin typeface="+mn-lt"/>
                <a:ea typeface="+mn-ea"/>
                <a:cs typeface="+mn-cs"/>
              </a:rPr>
              <a:t>and use of accessory muscles. RNs typically</a:t>
            </a:r>
          </a:p>
          <a:p>
            <a:r>
              <a:rPr lang="en-US" sz="1200" kern="1200" dirty="0">
                <a:solidFill>
                  <a:schemeClr val="tx1"/>
                </a:solidFill>
                <a:effectLst/>
                <a:latin typeface="+mn-lt"/>
                <a:ea typeface="+mn-ea"/>
                <a:cs typeface="+mn-cs"/>
              </a:rPr>
              <a:t>looked at heart rate and breathing frequency with the more</a:t>
            </a:r>
          </a:p>
          <a:p>
            <a:r>
              <a:rPr lang="en-US" sz="1200" kern="1200" dirty="0">
                <a:solidFill>
                  <a:schemeClr val="tx1"/>
                </a:solidFill>
                <a:effectLst/>
                <a:latin typeface="+mn-lt"/>
                <a:ea typeface="+mn-ea"/>
                <a:cs typeface="+mn-cs"/>
              </a:rPr>
              <a:t>experienced being able to recognize that the subject was</a:t>
            </a:r>
          </a:p>
          <a:p>
            <a:r>
              <a:rPr lang="en-US" sz="1200" kern="1200" dirty="0">
                <a:solidFill>
                  <a:schemeClr val="tx1"/>
                </a:solidFill>
                <a:effectLst/>
                <a:latin typeface="+mn-lt"/>
                <a:ea typeface="+mn-ea"/>
                <a:cs typeface="+mn-cs"/>
              </a:rPr>
              <a:t>“fighting” the ventilator from observation of the subject.</a:t>
            </a:r>
          </a:p>
          <a:p>
            <a:endParaRPr lang="en-US" sz="1200" kern="1200" dirty="0">
              <a:solidFill>
                <a:schemeClr val="tx1"/>
              </a:solidFill>
              <a:effectLst/>
              <a:latin typeface="+mn-lt"/>
              <a:ea typeface="+mn-ea"/>
              <a:cs typeface="+mn-cs"/>
            </a:endParaRPr>
          </a:p>
          <a:p>
            <a:endParaRPr lang="en-US" dirty="0"/>
          </a:p>
          <a:p>
            <a:r>
              <a:rPr lang="en-US" dirty="0"/>
              <a:t>49. </a:t>
            </a:r>
            <a:r>
              <a:rPr lang="en-US" dirty="0" err="1"/>
              <a:t>Binks</a:t>
            </a:r>
            <a:r>
              <a:rPr lang="en-US" dirty="0"/>
              <a:t> AP, Desjardin S, Riker R. ICU Clinicians Underestimate Breathing Discomfort in</a:t>
            </a:r>
          </a:p>
          <a:p>
            <a:pPr marL="0" indent="0">
              <a:buNone/>
            </a:pPr>
            <a:r>
              <a:rPr lang="en-US" dirty="0"/>
              <a:t> Ventilated Subjects. Respir Care 2017;62:150–155.</a:t>
            </a:r>
          </a:p>
          <a:p>
            <a:endParaRPr lang="en-US" dirty="0"/>
          </a:p>
        </p:txBody>
      </p:sp>
      <p:sp>
        <p:nvSpPr>
          <p:cNvPr id="4" name="Slide Number Placeholder 3"/>
          <p:cNvSpPr>
            <a:spLocks noGrp="1"/>
          </p:cNvSpPr>
          <p:nvPr>
            <p:ph type="sldNum" sz="quarter" idx="5"/>
          </p:nvPr>
        </p:nvSpPr>
        <p:spPr/>
        <p:txBody>
          <a:bodyPr/>
          <a:lstStyle/>
          <a:p>
            <a:fld id="{8ABF0BA1-B117-414A-ADB2-89A866120D29}" type="slidenum">
              <a:rPr lang="en-US" smtClean="0"/>
              <a:t>46</a:t>
            </a:fld>
            <a:endParaRPr lang="en-US"/>
          </a:p>
        </p:txBody>
      </p:sp>
    </p:spTree>
    <p:extLst>
      <p:ext uri="{BB962C8B-B14F-4D97-AF65-F5344CB8AC3E}">
        <p14:creationId xmlns:p14="http://schemas.microsoft.com/office/powerpoint/2010/main" val="46596113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ABF0BA1-B117-414A-ADB2-89A866120D29}" type="slidenum">
              <a:rPr lang="en-US" smtClean="0"/>
              <a:t>47</a:t>
            </a:fld>
            <a:endParaRPr lang="en-US"/>
          </a:p>
        </p:txBody>
      </p:sp>
    </p:spTree>
    <p:extLst>
      <p:ext uri="{BB962C8B-B14F-4D97-AF65-F5344CB8AC3E}">
        <p14:creationId xmlns:p14="http://schemas.microsoft.com/office/powerpoint/2010/main" val="31383058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Fear from brain-vent curve dissociation is NOT mediated by the medulla; it’s more primitive</a:t>
            </a:r>
          </a:p>
          <a:p>
            <a:endParaRPr lang="en-US" dirty="0"/>
          </a:p>
          <a:p>
            <a:endParaRPr lang="en-US" dirty="0"/>
          </a:p>
          <a:p>
            <a:r>
              <a:rPr lang="en-US" dirty="0"/>
              <a:t>Case report so interesting it’s published in Nature.</a:t>
            </a:r>
          </a:p>
          <a:p>
            <a:r>
              <a:rPr lang="en-US" dirty="0"/>
              <a:t>FiCO2 35% and the case of S.M.</a:t>
            </a:r>
          </a:p>
          <a:p>
            <a:r>
              <a:rPr lang="en-US" dirty="0"/>
              <a:t>SM, amygdala fat deposits, carbon dioxide inhaled fear. Due to </a:t>
            </a:r>
            <a:r>
              <a:rPr lang="en-US" dirty="0" err="1"/>
              <a:t>Urbach-Wiethe</a:t>
            </a:r>
            <a:r>
              <a:rPr lang="en-US" dirty="0"/>
              <a:t> </a:t>
            </a:r>
            <a:r>
              <a:rPr lang="en-US" dirty="0" err="1"/>
              <a:t>Dz</a:t>
            </a:r>
            <a:endParaRPr lang="en-US" dirty="0"/>
          </a:p>
          <a:p>
            <a:r>
              <a:rPr lang="en-US" dirty="0"/>
              <a:t>No fear to conventional stimuli, but high concentration of inhaled CO2 (35%) still provoked panic - ‘first time experienced fear since childhood’ </a:t>
            </a:r>
            <a:r>
              <a:rPr lang="en-US" dirty="0">
                <a:hlinkClick r:id="rId3"/>
              </a:rPr>
              <a:t>https://www.nature.com/articles/nature.2013.12350</a:t>
            </a:r>
            <a:endParaRPr lang="en-US" dirty="0"/>
          </a:p>
          <a:p>
            <a:r>
              <a:rPr lang="en-US" dirty="0">
                <a:hlinkClick r:id="rId4"/>
              </a:rPr>
              <a:t>https://www.nature.com/articles/nn.3323</a:t>
            </a:r>
            <a:br>
              <a:rPr lang="en-US" dirty="0"/>
            </a:br>
            <a:endParaRPr lang="en-US" dirty="0"/>
          </a:p>
          <a:p>
            <a:r>
              <a:rPr lang="en-US" dirty="0"/>
              <a:t>==&gt; fear mechanism is independent of amygdala.  (In this case fear comes through the chemo receptors, and not to the amygdala)</a:t>
            </a:r>
          </a:p>
          <a:p>
            <a:r>
              <a:rPr lang="en-US" dirty="0"/>
              <a:t>Justin Feinstein NIH grant Oklahoma inhaled carbon dioxide</a:t>
            </a:r>
          </a:p>
          <a:p>
            <a:r>
              <a:rPr lang="en-US" dirty="0">
                <a:hlinkClick r:id="rId5"/>
              </a:rPr>
              <a:t>https://grantome.com/grant/NIH/P20-GM121312-01-6548</a:t>
            </a:r>
            <a:br>
              <a:rPr lang="en-US" dirty="0"/>
            </a:br>
            <a:endParaRPr lang="en-US" dirty="0"/>
          </a:p>
          <a:p>
            <a:r>
              <a:rPr lang="en-US" dirty="0"/>
              <a:t>RCT - </a:t>
            </a:r>
            <a:r>
              <a:rPr lang="en-US" dirty="0">
                <a:hlinkClick r:id="rId6"/>
              </a:rPr>
              <a:t>https://clinicaltrials.gov/ct2/show/NCT03925987</a:t>
            </a:r>
            <a:endParaRPr lang="en-US" dirty="0"/>
          </a:p>
        </p:txBody>
      </p:sp>
      <p:sp>
        <p:nvSpPr>
          <p:cNvPr id="4" name="Slide Number Placeholder 3"/>
          <p:cNvSpPr>
            <a:spLocks noGrp="1"/>
          </p:cNvSpPr>
          <p:nvPr>
            <p:ph type="sldNum" sz="quarter" idx="5"/>
          </p:nvPr>
        </p:nvSpPr>
        <p:spPr/>
        <p:txBody>
          <a:bodyPr/>
          <a:lstStyle/>
          <a:p>
            <a:fld id="{8ABF0BA1-B117-414A-ADB2-89A866120D29}" type="slidenum">
              <a:rPr lang="en-US" smtClean="0"/>
              <a:t>48</a:t>
            </a:fld>
            <a:endParaRPr lang="en-US"/>
          </a:p>
        </p:txBody>
      </p:sp>
    </p:spTree>
    <p:extLst>
      <p:ext uri="{BB962C8B-B14F-4D97-AF65-F5344CB8AC3E}">
        <p14:creationId xmlns:p14="http://schemas.microsoft.com/office/powerpoint/2010/main" val="187815736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Evolutionarily, this makes sense.  - incredibly aversive stimulus. </a:t>
            </a:r>
          </a:p>
          <a:p>
            <a:endParaRPr lang="en-US" dirty="0"/>
          </a:p>
          <a:p>
            <a:endParaRPr lang="en-US" dirty="0"/>
          </a:p>
          <a:p>
            <a:r>
              <a:rPr lang="en-US" dirty="0"/>
              <a:t>In fact – they had worse panic -&gt; possibly the amygdala normally inhibits panic (or modulates it somehow. </a:t>
            </a:r>
          </a:p>
          <a:p>
            <a:endParaRPr lang="en-US" dirty="0"/>
          </a:p>
          <a:p>
            <a:pPr fontAlgn="base"/>
            <a:r>
              <a:rPr lang="en-US" sz="1200" b="0" i="0" kern="1200" dirty="0" err="1">
                <a:solidFill>
                  <a:schemeClr val="tx1"/>
                </a:solidFill>
                <a:effectLst/>
                <a:latin typeface="+mn-lt"/>
                <a:ea typeface="+mn-ea"/>
                <a:cs typeface="+mn-cs"/>
              </a:rPr>
              <a:t>Başoğlu</a:t>
            </a:r>
            <a:r>
              <a:rPr lang="en-US" sz="1200" b="0" i="0" kern="1200" dirty="0">
                <a:solidFill>
                  <a:schemeClr val="tx1"/>
                </a:solidFill>
                <a:effectLst/>
                <a:latin typeface="+mn-lt"/>
                <a:ea typeface="+mn-ea"/>
                <a:cs typeface="+mn-cs"/>
              </a:rPr>
              <a:t> M</a:t>
            </a:r>
          </a:p>
          <a:p>
            <a:pPr fontAlgn="base"/>
            <a:r>
              <a:rPr lang="en-US" sz="1200" b="0" i="0" kern="1200" dirty="0">
                <a:solidFill>
                  <a:schemeClr val="tx1"/>
                </a:solidFill>
                <a:effectLst/>
                <a:latin typeface="+mn-lt"/>
                <a:ea typeface="+mn-ea"/>
                <a:cs typeface="+mn-cs"/>
              </a:rPr>
              <a:t>. Waterboarding is severe torture: Research findings. Mass Trauma, Mental Health &amp; Human Rights. </a:t>
            </a:r>
            <a:r>
              <a:rPr lang="en-US" sz="1200" b="0" i="0" u="none" strike="noStrike" kern="1200" dirty="0">
                <a:solidFill>
                  <a:schemeClr val="tx1"/>
                </a:solidFill>
                <a:effectLst/>
                <a:latin typeface="+mn-lt"/>
                <a:ea typeface="+mn-ea"/>
                <a:cs typeface="+mn-cs"/>
                <a:hlinkClick r:id="rId3"/>
              </a:rPr>
              <a:t>https://metinbasoglu.wordpress.com/2012/12/25/waterboarding-is-severe-torture-research-findings/</a:t>
            </a:r>
            <a:r>
              <a:rPr lang="en-US" sz="1200" b="0" i="0" kern="1200" dirty="0">
                <a:solidFill>
                  <a:schemeClr val="tx1"/>
                </a:solidFill>
                <a:effectLst/>
                <a:latin typeface="+mn-lt"/>
                <a:ea typeface="+mn-ea"/>
                <a:cs typeface="+mn-cs"/>
              </a:rPr>
              <a:t> Date last updated: December 25, 2012. Date last accessed: August 27, 2016.</a:t>
            </a:r>
          </a:p>
          <a:p>
            <a:pPr fontAlgn="base"/>
            <a:r>
              <a:rPr lang="en-US" sz="1200" b="1" i="0" u="none" strike="noStrike" kern="1200" dirty="0">
                <a:solidFill>
                  <a:schemeClr val="tx1"/>
                </a:solidFill>
                <a:effectLst/>
                <a:latin typeface="+mn-lt"/>
                <a:ea typeface="+mn-ea"/>
                <a:cs typeface="+mn-cs"/>
                <a:hlinkClick r:id="rId4"/>
              </a:rPr>
              <a:t>Google Scholar</a:t>
            </a:r>
            <a:endParaRPr lang="en-US" sz="1200" b="0" i="0" kern="1200" dirty="0">
              <a:solidFill>
                <a:schemeClr val="tx1"/>
              </a:solidFill>
              <a:effectLst/>
              <a:latin typeface="+mn-lt"/>
              <a:ea typeface="+mn-ea"/>
              <a:cs typeface="+mn-cs"/>
            </a:endParaRPr>
          </a:p>
          <a:p>
            <a:pPr fontAlgn="base"/>
            <a:r>
              <a:rPr lang="en-US" sz="1200" b="1" i="0" u="none" strike="noStrike" kern="1200" dirty="0">
                <a:solidFill>
                  <a:schemeClr val="tx1"/>
                </a:solidFill>
                <a:effectLst/>
                <a:latin typeface="+mn-lt"/>
                <a:ea typeface="+mn-ea"/>
                <a:cs typeface="+mn-cs"/>
                <a:hlinkClick r:id="rId5" tooltip="View reference 16 in text"/>
              </a:rPr>
              <a:t>↵</a:t>
            </a:r>
            <a:r>
              <a:rPr lang="en-US" sz="1200" b="0" i="0" kern="1200" dirty="0" err="1">
                <a:solidFill>
                  <a:schemeClr val="tx1"/>
                </a:solidFill>
                <a:effectLst/>
                <a:latin typeface="+mn-lt"/>
                <a:ea typeface="+mn-ea"/>
                <a:cs typeface="+mn-cs"/>
              </a:rPr>
              <a:t>Başoğlu</a:t>
            </a:r>
            <a:r>
              <a:rPr lang="en-US" sz="1200" b="0" i="0" kern="1200" dirty="0">
                <a:solidFill>
                  <a:schemeClr val="tx1"/>
                </a:solidFill>
                <a:effectLst/>
                <a:latin typeface="+mn-lt"/>
                <a:ea typeface="+mn-ea"/>
                <a:cs typeface="+mn-cs"/>
              </a:rPr>
              <a:t> M, </a:t>
            </a:r>
          </a:p>
          <a:p>
            <a:pPr fontAlgn="base"/>
            <a:r>
              <a:rPr lang="en-US" sz="1200" b="0" i="0" kern="1200" dirty="0" err="1">
                <a:solidFill>
                  <a:schemeClr val="tx1"/>
                </a:solidFill>
                <a:effectLst/>
                <a:latin typeface="+mn-lt"/>
                <a:ea typeface="+mn-ea"/>
                <a:cs typeface="+mn-cs"/>
              </a:rPr>
              <a:t>Livanou</a:t>
            </a:r>
            <a:r>
              <a:rPr lang="en-US" sz="1200" b="0" i="0" kern="1200" dirty="0">
                <a:solidFill>
                  <a:schemeClr val="tx1"/>
                </a:solidFill>
                <a:effectLst/>
                <a:latin typeface="+mn-lt"/>
                <a:ea typeface="+mn-ea"/>
                <a:cs typeface="+mn-cs"/>
              </a:rPr>
              <a:t> M, </a:t>
            </a:r>
          </a:p>
          <a:p>
            <a:pPr fontAlgn="base"/>
            <a:r>
              <a:rPr lang="en-US" sz="1200" b="0" i="0" kern="1200" dirty="0" err="1">
                <a:solidFill>
                  <a:schemeClr val="tx1"/>
                </a:solidFill>
                <a:effectLst/>
                <a:latin typeface="+mn-lt"/>
                <a:ea typeface="+mn-ea"/>
                <a:cs typeface="+mn-cs"/>
              </a:rPr>
              <a:t>Crnobarić</a:t>
            </a:r>
            <a:r>
              <a:rPr lang="en-US" sz="1200" b="0" i="0" kern="1200" dirty="0">
                <a:solidFill>
                  <a:schemeClr val="tx1"/>
                </a:solidFill>
                <a:effectLst/>
                <a:latin typeface="+mn-lt"/>
                <a:ea typeface="+mn-ea"/>
                <a:cs typeface="+mn-cs"/>
              </a:rPr>
              <a:t> C</a:t>
            </a:r>
          </a:p>
          <a:p>
            <a:pPr fontAlgn="base"/>
            <a:r>
              <a:rPr lang="en-US" sz="1200" b="0" i="0" kern="1200" dirty="0">
                <a:solidFill>
                  <a:schemeClr val="tx1"/>
                </a:solidFill>
                <a:effectLst/>
                <a:latin typeface="+mn-lt"/>
                <a:ea typeface="+mn-ea"/>
                <a:cs typeface="+mn-cs"/>
              </a:rPr>
              <a:t>. Torture </a:t>
            </a:r>
            <a:r>
              <a:rPr lang="en-US" sz="1200" b="0" i="1" kern="1200" dirty="0">
                <a:solidFill>
                  <a:schemeClr val="tx1"/>
                </a:solidFill>
                <a:effectLst/>
                <a:latin typeface="+mn-lt"/>
                <a:ea typeface="+mn-ea"/>
                <a:cs typeface="+mn-cs"/>
              </a:rPr>
              <a:t>vs</a:t>
            </a:r>
            <a:r>
              <a:rPr lang="en-US" sz="1200" b="0" i="0" kern="1200" dirty="0">
                <a:solidFill>
                  <a:schemeClr val="tx1"/>
                </a:solidFill>
                <a:effectLst/>
                <a:latin typeface="+mn-lt"/>
                <a:ea typeface="+mn-ea"/>
                <a:cs typeface="+mn-cs"/>
              </a:rPr>
              <a:t> other cruel, inhuman, and degrading treatment: Is the distinction real or apparent? Arch Gen Psychiatry 2007; </a:t>
            </a:r>
            <a:r>
              <a:rPr lang="en-US" sz="1200" b="1" i="0" kern="1200" dirty="0">
                <a:solidFill>
                  <a:schemeClr val="tx1"/>
                </a:solidFill>
                <a:effectLst/>
                <a:latin typeface="+mn-lt"/>
                <a:ea typeface="+mn-ea"/>
                <a:cs typeface="+mn-cs"/>
              </a:rPr>
              <a:t>64</a:t>
            </a:r>
            <a:r>
              <a:rPr lang="en-US" sz="1200" b="0" i="0" kern="1200" dirty="0">
                <a:solidFill>
                  <a:schemeClr val="tx1"/>
                </a:solidFill>
                <a:effectLst/>
                <a:latin typeface="+mn-lt"/>
                <a:ea typeface="+mn-ea"/>
                <a:cs typeface="+mn-cs"/>
              </a:rPr>
              <a:t>: 277–285.</a:t>
            </a:r>
          </a:p>
          <a:p>
            <a:pPr fontAlgn="base"/>
            <a:r>
              <a:rPr lang="en-US" sz="1200" b="1" i="0" u="none" strike="noStrike" kern="1200" dirty="0" err="1">
                <a:solidFill>
                  <a:schemeClr val="tx1"/>
                </a:solidFill>
                <a:effectLst/>
                <a:latin typeface="+mn-lt"/>
                <a:ea typeface="+mn-ea"/>
                <a:cs typeface="+mn-cs"/>
                <a:hlinkClick r:id="rId6"/>
              </a:rPr>
              <a:t>CrossRef</a:t>
            </a:r>
            <a:r>
              <a:rPr lang="en-US" sz="1200" b="1" i="0" u="none" strike="noStrike" kern="1200" dirty="0" err="1">
                <a:solidFill>
                  <a:schemeClr val="tx1"/>
                </a:solidFill>
                <a:effectLst/>
                <a:latin typeface="+mn-lt"/>
                <a:ea typeface="+mn-ea"/>
                <a:cs typeface="+mn-cs"/>
                <a:hlinkClick r:id="rId7"/>
              </a:rPr>
              <a:t>PubMed</a:t>
            </a:r>
            <a:r>
              <a:rPr lang="en-US" sz="1200" b="1" i="0" u="none" strike="noStrike" kern="1200" dirty="0" err="1">
                <a:solidFill>
                  <a:schemeClr val="tx1"/>
                </a:solidFill>
                <a:effectLst/>
                <a:latin typeface="+mn-lt"/>
                <a:ea typeface="+mn-ea"/>
                <a:cs typeface="+mn-cs"/>
                <a:hlinkClick r:id="rId8"/>
              </a:rPr>
              <a:t>Google</a:t>
            </a:r>
            <a:r>
              <a:rPr lang="en-US" sz="1200" b="1" i="0" u="none" strike="noStrike" kern="1200" dirty="0">
                <a:solidFill>
                  <a:schemeClr val="tx1"/>
                </a:solidFill>
                <a:effectLst/>
                <a:latin typeface="+mn-lt"/>
                <a:ea typeface="+mn-ea"/>
                <a:cs typeface="+mn-cs"/>
                <a:hlinkClick r:id="rId8"/>
              </a:rPr>
              <a:t> Scholar</a:t>
            </a:r>
            <a:endParaRPr lang="en-US" sz="1200" b="0" i="0" kern="1200" dirty="0">
              <a:solidFill>
                <a:schemeClr val="tx1"/>
              </a:solidFill>
              <a:effectLst/>
              <a:latin typeface="+mn-lt"/>
              <a:ea typeface="+mn-ea"/>
              <a:cs typeface="+mn-cs"/>
            </a:endParaRPr>
          </a:p>
          <a:p>
            <a:pPr fontAlgn="base"/>
            <a:r>
              <a:rPr lang="en-US" sz="1200" b="1" i="0" u="none" strike="noStrike" kern="1200" dirty="0">
                <a:solidFill>
                  <a:schemeClr val="tx1"/>
                </a:solidFill>
                <a:effectLst/>
                <a:latin typeface="+mn-lt"/>
                <a:ea typeface="+mn-ea"/>
                <a:cs typeface="+mn-cs"/>
                <a:hlinkClick r:id="rId9" tooltip="View reference 17 in text"/>
              </a:rPr>
              <a:t>↵</a:t>
            </a:r>
            <a:r>
              <a:rPr lang="en-US" sz="1200" b="0" i="0" kern="1200" dirty="0" err="1">
                <a:solidFill>
                  <a:schemeClr val="tx1"/>
                </a:solidFill>
                <a:effectLst/>
                <a:latin typeface="+mn-lt"/>
                <a:ea typeface="+mn-ea"/>
                <a:cs typeface="+mn-cs"/>
              </a:rPr>
              <a:t>Başoğlu</a:t>
            </a:r>
            <a:r>
              <a:rPr lang="en-US" sz="1200" b="0" i="0" kern="1200" dirty="0">
                <a:solidFill>
                  <a:schemeClr val="tx1"/>
                </a:solidFill>
                <a:effectLst/>
                <a:latin typeface="+mn-lt"/>
                <a:ea typeface="+mn-ea"/>
                <a:cs typeface="+mn-cs"/>
              </a:rPr>
              <a:t> M, </a:t>
            </a:r>
          </a:p>
          <a:p>
            <a:pPr fontAlgn="base"/>
            <a:r>
              <a:rPr lang="en-US" sz="1200" b="0" i="0" kern="1200" dirty="0">
                <a:solidFill>
                  <a:schemeClr val="tx1"/>
                </a:solidFill>
                <a:effectLst/>
                <a:latin typeface="+mn-lt"/>
                <a:ea typeface="+mn-ea"/>
                <a:cs typeface="+mn-cs"/>
              </a:rPr>
              <a:t>Mineka S</a:t>
            </a:r>
          </a:p>
          <a:p>
            <a:pPr fontAlgn="base"/>
            <a:r>
              <a:rPr lang="en-US" sz="1200" b="0" i="0" kern="1200" dirty="0">
                <a:solidFill>
                  <a:schemeClr val="tx1"/>
                </a:solidFill>
                <a:effectLst/>
                <a:latin typeface="+mn-lt"/>
                <a:ea typeface="+mn-ea"/>
                <a:cs typeface="+mn-cs"/>
              </a:rPr>
              <a:t>. The role of uncontrollable and unpredictable stress in post-traumatic stress responses in torture survivors. </a:t>
            </a:r>
            <a:r>
              <a:rPr lang="en-US" sz="1200" b="0" i="1" kern="1200" dirty="0">
                <a:solidFill>
                  <a:schemeClr val="tx1"/>
                </a:solidFill>
                <a:effectLst/>
                <a:latin typeface="+mn-lt"/>
                <a:ea typeface="+mn-ea"/>
                <a:cs typeface="+mn-cs"/>
              </a:rPr>
              <a:t>In: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Başoğlu</a:t>
            </a:r>
            <a:r>
              <a:rPr lang="en-US" sz="1200" b="0" i="0" kern="1200" dirty="0">
                <a:solidFill>
                  <a:schemeClr val="tx1"/>
                </a:solidFill>
                <a:effectLst/>
                <a:latin typeface="+mn-lt"/>
                <a:ea typeface="+mn-ea"/>
                <a:cs typeface="+mn-cs"/>
              </a:rPr>
              <a:t> M, ed. </a:t>
            </a:r>
            <a:r>
              <a:rPr lang="en-US" sz="1200" b="0" i="1" kern="1200" dirty="0">
                <a:solidFill>
                  <a:schemeClr val="tx1"/>
                </a:solidFill>
                <a:effectLst/>
                <a:latin typeface="+mn-lt"/>
                <a:ea typeface="+mn-ea"/>
                <a:cs typeface="+mn-cs"/>
              </a:rPr>
              <a:t>Torture and its Consequences: Current Treatment Approaches.</a:t>
            </a:r>
            <a:r>
              <a:rPr lang="en-US" sz="1200" b="0" i="0" kern="1200" dirty="0">
                <a:solidFill>
                  <a:schemeClr val="tx1"/>
                </a:solidFill>
                <a:effectLst/>
                <a:latin typeface="+mn-lt"/>
                <a:ea typeface="+mn-ea"/>
                <a:cs typeface="+mn-cs"/>
              </a:rPr>
              <a:t> Cambridge, Cambridge University Press, 1992; pp. 182–225.</a:t>
            </a:r>
          </a:p>
          <a:p>
            <a:endParaRPr lang="en-US" dirty="0"/>
          </a:p>
        </p:txBody>
      </p:sp>
      <p:sp>
        <p:nvSpPr>
          <p:cNvPr id="4" name="Slide Number Placeholder 3"/>
          <p:cNvSpPr>
            <a:spLocks noGrp="1"/>
          </p:cNvSpPr>
          <p:nvPr>
            <p:ph type="sldNum" sz="quarter" idx="5"/>
          </p:nvPr>
        </p:nvSpPr>
        <p:spPr/>
        <p:txBody>
          <a:bodyPr/>
          <a:lstStyle/>
          <a:p>
            <a:fld id="{8ABF0BA1-B117-414A-ADB2-89A866120D29}" type="slidenum">
              <a:rPr lang="en-US" smtClean="0"/>
              <a:t>49</a:t>
            </a:fld>
            <a:endParaRPr lang="en-US"/>
          </a:p>
        </p:txBody>
      </p:sp>
    </p:spTree>
    <p:extLst>
      <p:ext uri="{BB962C8B-B14F-4D97-AF65-F5344CB8AC3E}">
        <p14:creationId xmlns:p14="http://schemas.microsoft.com/office/powerpoint/2010/main" val="7493862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affective domain involves</a:t>
            </a:r>
          </a:p>
          <a:p>
            <a:r>
              <a:rPr lang="en-US" sz="1200" kern="1200" dirty="0">
                <a:solidFill>
                  <a:schemeClr val="tx1"/>
                </a:solidFill>
                <a:effectLst/>
                <a:latin typeface="+mn-lt"/>
                <a:ea typeface="+mn-ea"/>
                <a:cs typeface="+mn-cs"/>
              </a:rPr>
              <a:t>the cognitive perception of the symptom</a:t>
            </a:r>
          </a:p>
          <a:p>
            <a:r>
              <a:rPr lang="en-US" sz="1200" kern="1200" dirty="0">
                <a:solidFill>
                  <a:schemeClr val="tx1"/>
                </a:solidFill>
                <a:effectLst/>
                <a:latin typeface="+mn-lt"/>
                <a:ea typeface="+mn-ea"/>
                <a:cs typeface="+mn-cs"/>
              </a:rPr>
              <a:t>and its emotional elaboration (“distressed</a:t>
            </a:r>
          </a:p>
          <a:p>
            <a:r>
              <a:rPr lang="en-US" sz="1200" kern="1200" dirty="0">
                <a:solidFill>
                  <a:schemeClr val="tx1"/>
                </a:solidFill>
                <a:effectLst/>
                <a:latin typeface="+mn-lt"/>
                <a:ea typeface="+mn-ea"/>
                <a:cs typeface="+mn-cs"/>
              </a:rPr>
              <a:t>breathing”)</a:t>
            </a:r>
          </a:p>
          <a:p>
            <a:endParaRPr lang="en-US" dirty="0"/>
          </a:p>
          <a:p>
            <a:r>
              <a:rPr lang="en-US" dirty="0"/>
              <a:t>[ ] </a:t>
            </a:r>
            <a:r>
              <a:rPr lang="en-US" sz="1200" kern="1200" dirty="0" err="1">
                <a:solidFill>
                  <a:schemeClr val="tx1"/>
                </a:solidFill>
                <a:effectLst/>
                <a:latin typeface="+mn-lt"/>
                <a:ea typeface="+mn-ea"/>
                <a:cs typeface="+mn-cs"/>
              </a:rPr>
              <a:t>Banzett</a:t>
            </a:r>
            <a:r>
              <a:rPr lang="en-US" sz="1200" kern="1200" dirty="0">
                <a:solidFill>
                  <a:schemeClr val="tx1"/>
                </a:solidFill>
                <a:effectLst/>
                <a:latin typeface="+mn-lt"/>
                <a:ea typeface="+mn-ea"/>
                <a:cs typeface="+mn-cs"/>
              </a:rPr>
              <a:t> RB, Pedersen SH, </a:t>
            </a:r>
            <a:r>
              <a:rPr lang="en-US" sz="1200" kern="1200" dirty="0" err="1">
                <a:solidFill>
                  <a:schemeClr val="tx1"/>
                </a:solidFill>
                <a:effectLst/>
                <a:latin typeface="+mn-lt"/>
                <a:ea typeface="+mn-ea"/>
                <a:cs typeface="+mn-cs"/>
              </a:rPr>
              <a:t>Schwartzstein</a:t>
            </a:r>
            <a:r>
              <a:rPr lang="en-US" sz="1200" kern="1200" dirty="0">
                <a:solidFill>
                  <a:schemeClr val="tx1"/>
                </a:solidFill>
                <a:effectLst/>
                <a:latin typeface="+mn-lt"/>
                <a:ea typeface="+mn-ea"/>
                <a:cs typeface="+mn-cs"/>
              </a:rPr>
              <a:t> RM, Lansing RW. The affective dimension of</a:t>
            </a:r>
          </a:p>
          <a:p>
            <a:r>
              <a:rPr lang="en-US" sz="1200" kern="1200" dirty="0">
                <a:solidFill>
                  <a:schemeClr val="tx1"/>
                </a:solidFill>
                <a:effectLst/>
                <a:latin typeface="+mn-lt"/>
                <a:ea typeface="+mn-ea"/>
                <a:cs typeface="+mn-cs"/>
              </a:rPr>
              <a:t>laboratory dyspnea: air hunger is more unpleasant than work/effort. Am J Respir Crit Care</a:t>
            </a:r>
          </a:p>
          <a:p>
            <a:r>
              <a:rPr lang="en-US" sz="1200" kern="1200" dirty="0">
                <a:solidFill>
                  <a:schemeClr val="tx1"/>
                </a:solidFill>
                <a:effectLst/>
                <a:latin typeface="+mn-lt"/>
                <a:ea typeface="+mn-ea"/>
                <a:cs typeface="+mn-cs"/>
              </a:rPr>
              <a:t>Med 2008;177:1384–1390.</a:t>
            </a:r>
          </a:p>
          <a:p>
            <a:endParaRPr lang="en-US" dirty="0"/>
          </a:p>
          <a:p>
            <a:endParaRPr lang="en-US" dirty="0"/>
          </a:p>
          <a:p>
            <a:r>
              <a:rPr lang="en-US" dirty="0"/>
              <a:t>[ ] </a:t>
            </a:r>
            <a:r>
              <a:rPr lang="en-US" sz="1200" kern="1200" dirty="0" err="1">
                <a:solidFill>
                  <a:schemeClr val="tx1"/>
                </a:solidFill>
                <a:effectLst/>
                <a:latin typeface="+mn-lt"/>
                <a:ea typeface="+mn-ea"/>
                <a:cs typeface="+mn-cs"/>
              </a:rPr>
              <a:t>Banzett</a:t>
            </a:r>
            <a:r>
              <a:rPr lang="en-US" sz="1200" kern="1200" dirty="0">
                <a:solidFill>
                  <a:schemeClr val="tx1"/>
                </a:solidFill>
                <a:effectLst/>
                <a:latin typeface="+mn-lt"/>
                <a:ea typeface="+mn-ea"/>
                <a:cs typeface="+mn-cs"/>
              </a:rPr>
              <a:t> RB, Lansing RW, </a:t>
            </a:r>
            <a:r>
              <a:rPr lang="en-US" sz="1200" kern="1200" dirty="0" err="1">
                <a:solidFill>
                  <a:schemeClr val="tx1"/>
                </a:solidFill>
                <a:effectLst/>
                <a:latin typeface="+mn-lt"/>
                <a:ea typeface="+mn-ea"/>
                <a:cs typeface="+mn-cs"/>
              </a:rPr>
              <a:t>Binks</a:t>
            </a:r>
            <a:r>
              <a:rPr lang="en-US" sz="1200" kern="1200" dirty="0">
                <a:solidFill>
                  <a:schemeClr val="tx1"/>
                </a:solidFill>
                <a:effectLst/>
                <a:latin typeface="+mn-lt"/>
                <a:ea typeface="+mn-ea"/>
                <a:cs typeface="+mn-cs"/>
              </a:rPr>
              <a:t> AP. Air Hunger: A Primal Sensation and a Primary</a:t>
            </a:r>
          </a:p>
          <a:p>
            <a:r>
              <a:rPr lang="en-US" sz="1200" kern="1200" dirty="0">
                <a:solidFill>
                  <a:schemeClr val="tx1"/>
                </a:solidFill>
                <a:effectLst/>
                <a:latin typeface="+mn-lt"/>
                <a:ea typeface="+mn-ea"/>
                <a:cs typeface="+mn-cs"/>
              </a:rPr>
              <a:t>Element of Dyspnea. </a:t>
            </a:r>
            <a:r>
              <a:rPr lang="en-US" sz="1200" kern="1200" dirty="0" err="1">
                <a:solidFill>
                  <a:schemeClr val="tx1"/>
                </a:solidFill>
                <a:effectLst/>
                <a:latin typeface="+mn-lt"/>
                <a:ea typeface="+mn-ea"/>
                <a:cs typeface="+mn-cs"/>
              </a:rPr>
              <a:t>Compr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Physiol</a:t>
            </a:r>
            <a:r>
              <a:rPr lang="en-US" sz="1200" kern="1200" dirty="0">
                <a:solidFill>
                  <a:schemeClr val="tx1"/>
                </a:solidFill>
                <a:effectLst/>
                <a:latin typeface="+mn-lt"/>
                <a:ea typeface="+mn-ea"/>
                <a:cs typeface="+mn-cs"/>
              </a:rPr>
              <a:t> 2021;11:1449–1483.</a:t>
            </a:r>
          </a:p>
          <a:p>
            <a:endParaRPr lang="en-US" dirty="0"/>
          </a:p>
        </p:txBody>
      </p:sp>
      <p:sp>
        <p:nvSpPr>
          <p:cNvPr id="4" name="Slide Number Placeholder 3"/>
          <p:cNvSpPr>
            <a:spLocks noGrp="1"/>
          </p:cNvSpPr>
          <p:nvPr>
            <p:ph type="sldNum" sz="quarter" idx="5"/>
          </p:nvPr>
        </p:nvSpPr>
        <p:spPr/>
        <p:txBody>
          <a:bodyPr/>
          <a:lstStyle/>
          <a:p>
            <a:fld id="{8ABF0BA1-B117-414A-ADB2-89A866120D29}" type="slidenum">
              <a:rPr lang="en-US" smtClean="0"/>
              <a:t>6</a:t>
            </a:fld>
            <a:endParaRPr lang="en-US"/>
          </a:p>
        </p:txBody>
      </p:sp>
    </p:spTree>
    <p:extLst>
      <p:ext uri="{BB962C8B-B14F-4D97-AF65-F5344CB8AC3E}">
        <p14:creationId xmlns:p14="http://schemas.microsoft.com/office/powerpoint/2010/main" val="52959923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r>
              <a:rPr lang="en-US" sz="1200" kern="1200" dirty="0">
                <a:solidFill>
                  <a:schemeClr val="tx1"/>
                </a:solidFill>
                <a:effectLst/>
                <a:latin typeface="+mn-lt"/>
                <a:ea typeface="+mn-ea"/>
                <a:cs typeface="+mn-cs"/>
              </a:rPr>
              <a:t>In their study of over 600 patients with acute respiratory failure,</a:t>
            </a:r>
          </a:p>
          <a:p>
            <a:r>
              <a:rPr lang="en-US" sz="1200" kern="1200" dirty="0">
                <a:solidFill>
                  <a:schemeClr val="tx1"/>
                </a:solidFill>
                <a:effectLst/>
                <a:latin typeface="+mn-lt"/>
                <a:ea typeface="+mn-ea"/>
                <a:cs typeface="+mn-cs"/>
              </a:rPr>
              <a:t>34% reported dyspnea prior to initiation of spontaneous breathing trials. Although mortality and</a:t>
            </a:r>
          </a:p>
          <a:p>
            <a:r>
              <a:rPr lang="en-US" sz="1200" kern="1200" dirty="0">
                <a:solidFill>
                  <a:schemeClr val="tx1"/>
                </a:solidFill>
                <a:effectLst/>
                <a:latin typeface="+mn-lt"/>
                <a:ea typeface="+mn-ea"/>
                <a:cs typeface="+mn-cs"/>
              </a:rPr>
              <a:t>ICU length of stay were not different between the two groups, nearly 30% of patients reporting</a:t>
            </a:r>
          </a:p>
          <a:p>
            <a:r>
              <a:rPr lang="en-US" sz="1200" kern="1200" dirty="0">
                <a:solidFill>
                  <a:schemeClr val="tx1"/>
                </a:solidFill>
                <a:effectLst/>
                <a:latin typeface="+mn-lt"/>
                <a:ea typeface="+mn-ea"/>
                <a:cs typeface="+mn-cs"/>
              </a:rPr>
              <a:t>dyspnea subsequently were determined to have probable PTSD compared to 13% in those</a:t>
            </a:r>
          </a:p>
          <a:p>
            <a:r>
              <a:rPr lang="en-US" sz="1200" kern="1200" dirty="0">
                <a:solidFill>
                  <a:schemeClr val="tx1"/>
                </a:solidFill>
                <a:effectLst/>
                <a:latin typeface="+mn-lt"/>
                <a:ea typeface="+mn-ea"/>
                <a:cs typeface="+mn-cs"/>
              </a:rPr>
              <a:t>without dyspnea.”</a:t>
            </a:r>
          </a:p>
          <a:p>
            <a:endParaRPr lang="en-US" dirty="0"/>
          </a:p>
          <a:p>
            <a:endParaRPr lang="en-US" dirty="0"/>
          </a:p>
          <a:p>
            <a:endParaRPr lang="en-US" dirty="0"/>
          </a:p>
          <a:p>
            <a:r>
              <a:rPr lang="en-US" dirty="0"/>
              <a:t>In some sense, we know this – that’s why people who find torture ethically permissible decided waterboarding is a good way to do it. </a:t>
            </a:r>
          </a:p>
          <a:p>
            <a:endParaRPr lang="en-US" dirty="0"/>
          </a:p>
          <a:p>
            <a:endParaRPr lang="en-US" dirty="0"/>
          </a:p>
          <a:p>
            <a:r>
              <a:rPr lang="en-US" dirty="0"/>
              <a:t>Mostly on Pressure Support at the time of assessment. </a:t>
            </a:r>
          </a:p>
          <a:p>
            <a:endParaRPr lang="en-US" dirty="0"/>
          </a:p>
          <a:p>
            <a:r>
              <a:rPr lang="en-US" dirty="0"/>
              <a:t>Other notable things: much LESS likely to be dyspneic if intubated with acute on chronic respiratory failure. Neuroplasticity?</a:t>
            </a:r>
          </a:p>
          <a:p>
            <a:r>
              <a:rPr lang="en-US" dirty="0"/>
              <a:t> </a:t>
            </a:r>
          </a:p>
          <a:p>
            <a:endParaRPr lang="en-US" dirty="0"/>
          </a:p>
          <a:p>
            <a:endParaRPr lang="en-US" dirty="0"/>
          </a:p>
        </p:txBody>
      </p:sp>
      <p:sp>
        <p:nvSpPr>
          <p:cNvPr id="4" name="Slide Number Placeholder 3"/>
          <p:cNvSpPr>
            <a:spLocks noGrp="1"/>
          </p:cNvSpPr>
          <p:nvPr>
            <p:ph type="sldNum" sz="quarter" idx="5"/>
          </p:nvPr>
        </p:nvSpPr>
        <p:spPr/>
        <p:txBody>
          <a:bodyPr/>
          <a:lstStyle/>
          <a:p>
            <a:fld id="{8ABF0BA1-B117-414A-ADB2-89A866120D29}" type="slidenum">
              <a:rPr lang="en-US" smtClean="0"/>
              <a:t>50</a:t>
            </a:fld>
            <a:endParaRPr lang="en-US"/>
          </a:p>
        </p:txBody>
      </p:sp>
    </p:spTree>
    <p:extLst>
      <p:ext uri="{BB962C8B-B14F-4D97-AF65-F5344CB8AC3E}">
        <p14:creationId xmlns:p14="http://schemas.microsoft.com/office/powerpoint/2010/main" val="277650661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However, inappropriate ventilator settings remain a leading cause of dyspnea in ICU patients: optimizing ventilator settings could reduce its intensity in 35% of patients exhibiting dyspnea [6]. The ACV mode is independently associated with dyspnea, especially when the inspiratory flow is &lt;60 L/min. Conversely, proportional assisted ventilation [54] and neutrally adjusted ventilator assist [55] are associated with less dyspnea.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Opioids are the mainstay of pharmacological management of dyspnea with a clearly demonstrated effectiveness [61]. </a:t>
            </a:r>
          </a:p>
          <a:p>
            <a:endParaRPr lang="en-US" dirty="0"/>
          </a:p>
          <a:p>
            <a:r>
              <a:rPr lang="en-US" dirty="0"/>
              <a:t>6</a:t>
            </a:r>
          </a:p>
          <a:p>
            <a:r>
              <a:rPr lang="en-US" sz="1200" kern="1200" dirty="0">
                <a:solidFill>
                  <a:schemeClr val="tx1"/>
                </a:solidFill>
                <a:effectLst/>
                <a:latin typeface="+mn-lt"/>
                <a:ea typeface="+mn-ea"/>
                <a:cs typeface="+mn-cs"/>
              </a:rPr>
              <a:t>Schmidt M, </a:t>
            </a:r>
            <a:r>
              <a:rPr lang="en-US" sz="1200" kern="1200" dirty="0" err="1">
                <a:solidFill>
                  <a:schemeClr val="tx1"/>
                </a:solidFill>
                <a:effectLst/>
                <a:latin typeface="+mn-lt"/>
                <a:ea typeface="+mn-ea"/>
                <a:cs typeface="+mn-cs"/>
              </a:rPr>
              <a:t>Demoule</a:t>
            </a:r>
            <a:r>
              <a:rPr lang="en-US" sz="1200" kern="1200" dirty="0">
                <a:solidFill>
                  <a:schemeClr val="tx1"/>
                </a:solidFill>
                <a:effectLst/>
                <a:latin typeface="+mn-lt"/>
                <a:ea typeface="+mn-ea"/>
                <a:cs typeface="+mn-cs"/>
              </a:rPr>
              <a:t> A, </a:t>
            </a:r>
            <a:r>
              <a:rPr lang="en-US" sz="1200" kern="1200" dirty="0" err="1">
                <a:solidFill>
                  <a:schemeClr val="tx1"/>
                </a:solidFill>
                <a:effectLst/>
                <a:latin typeface="+mn-lt"/>
                <a:ea typeface="+mn-ea"/>
                <a:cs typeface="+mn-cs"/>
              </a:rPr>
              <a:t>Polito</a:t>
            </a:r>
            <a:r>
              <a:rPr lang="en-US" sz="1200" kern="1200" dirty="0">
                <a:solidFill>
                  <a:schemeClr val="tx1"/>
                </a:solidFill>
                <a:effectLst/>
                <a:latin typeface="+mn-lt"/>
                <a:ea typeface="+mn-ea"/>
                <a:cs typeface="+mn-cs"/>
              </a:rPr>
              <a:t> A, </a:t>
            </a:r>
            <a:r>
              <a:rPr lang="en-US" sz="1200" kern="1200" dirty="0" err="1">
                <a:solidFill>
                  <a:schemeClr val="tx1"/>
                </a:solidFill>
                <a:effectLst/>
                <a:latin typeface="+mn-lt"/>
                <a:ea typeface="+mn-ea"/>
                <a:cs typeface="+mn-cs"/>
              </a:rPr>
              <a:t>Porchet</a:t>
            </a:r>
            <a:r>
              <a:rPr lang="en-US" sz="1200" kern="1200" dirty="0">
                <a:solidFill>
                  <a:schemeClr val="tx1"/>
                </a:solidFill>
                <a:effectLst/>
                <a:latin typeface="+mn-lt"/>
                <a:ea typeface="+mn-ea"/>
                <a:cs typeface="+mn-cs"/>
              </a:rPr>
              <a:t> R, </a:t>
            </a:r>
            <a:r>
              <a:rPr lang="en-US" sz="1200" kern="1200" dirty="0" err="1">
                <a:solidFill>
                  <a:schemeClr val="tx1"/>
                </a:solidFill>
                <a:effectLst/>
                <a:latin typeface="+mn-lt"/>
                <a:ea typeface="+mn-ea"/>
                <a:cs typeface="+mn-cs"/>
              </a:rPr>
              <a:t>Aboab</a:t>
            </a:r>
            <a:r>
              <a:rPr lang="en-US" sz="1200" kern="1200" dirty="0">
                <a:solidFill>
                  <a:schemeClr val="tx1"/>
                </a:solidFill>
                <a:effectLst/>
                <a:latin typeface="+mn-lt"/>
                <a:ea typeface="+mn-ea"/>
                <a:cs typeface="+mn-cs"/>
              </a:rPr>
              <a:t> J, </a:t>
            </a:r>
            <a:r>
              <a:rPr lang="en-US" sz="1200" kern="1200" dirty="0" err="1">
                <a:solidFill>
                  <a:schemeClr val="tx1"/>
                </a:solidFill>
                <a:effectLst/>
                <a:latin typeface="+mn-lt"/>
                <a:ea typeface="+mn-ea"/>
                <a:cs typeface="+mn-cs"/>
              </a:rPr>
              <a:t>Siami</a:t>
            </a:r>
            <a:r>
              <a:rPr lang="en-US" sz="1200" kern="1200" dirty="0">
                <a:solidFill>
                  <a:schemeClr val="tx1"/>
                </a:solidFill>
                <a:effectLst/>
                <a:latin typeface="+mn-lt"/>
                <a:ea typeface="+mn-ea"/>
                <a:cs typeface="+mn-cs"/>
              </a:rPr>
              <a:t> S, </a:t>
            </a:r>
            <a:r>
              <a:rPr lang="en-US" sz="1200" kern="1200" dirty="0" err="1">
                <a:solidFill>
                  <a:schemeClr val="tx1"/>
                </a:solidFill>
                <a:effectLst/>
                <a:latin typeface="+mn-lt"/>
                <a:ea typeface="+mn-ea"/>
                <a:cs typeface="+mn-cs"/>
              </a:rPr>
              <a:t>Morelot-Panzini</a:t>
            </a:r>
            <a:r>
              <a:rPr lang="en-US" sz="1200" kern="1200" dirty="0">
                <a:solidFill>
                  <a:schemeClr val="tx1"/>
                </a:solidFill>
                <a:effectLst/>
                <a:latin typeface="+mn-lt"/>
                <a:ea typeface="+mn-ea"/>
                <a:cs typeface="+mn-cs"/>
              </a:rPr>
              <a:t> C, </a:t>
            </a:r>
            <a:r>
              <a:rPr lang="en-US" sz="1200" kern="1200" dirty="0" err="1">
                <a:solidFill>
                  <a:schemeClr val="tx1"/>
                </a:solidFill>
                <a:effectLst/>
                <a:latin typeface="+mn-lt"/>
                <a:ea typeface="+mn-ea"/>
                <a:cs typeface="+mn-cs"/>
              </a:rPr>
              <a:t>Similowski</a:t>
            </a:r>
            <a:r>
              <a:rPr lang="en-US" sz="1200" kern="1200" dirty="0">
                <a:solidFill>
                  <a:schemeClr val="tx1"/>
                </a:solidFill>
                <a:effectLst/>
                <a:latin typeface="+mn-lt"/>
                <a:ea typeface="+mn-ea"/>
                <a:cs typeface="+mn-cs"/>
              </a:rPr>
              <a:t> T, </a:t>
            </a:r>
            <a:r>
              <a:rPr lang="en-US" sz="1200" kern="1200" dirty="0" err="1">
                <a:solidFill>
                  <a:schemeClr val="tx1"/>
                </a:solidFill>
                <a:effectLst/>
                <a:latin typeface="+mn-lt"/>
                <a:ea typeface="+mn-ea"/>
                <a:cs typeface="+mn-cs"/>
              </a:rPr>
              <a:t>Sharshar</a:t>
            </a:r>
            <a:r>
              <a:rPr lang="en-US" sz="1200" kern="1200" dirty="0">
                <a:solidFill>
                  <a:schemeClr val="tx1"/>
                </a:solidFill>
                <a:effectLst/>
                <a:latin typeface="+mn-lt"/>
                <a:ea typeface="+mn-ea"/>
                <a:cs typeface="+mn-cs"/>
              </a:rPr>
              <a:t> T. Dyspnea in mechanically ventilated critically ill patients. Crit Care Med. 2011; 39:2059–2065. </a:t>
            </a:r>
          </a:p>
          <a:p>
            <a:r>
              <a:rPr lang="en-US" sz="1200" kern="1200" dirty="0">
                <a:solidFill>
                  <a:schemeClr val="tx1"/>
                </a:solidFill>
                <a:effectLst/>
                <a:latin typeface="+mn-lt"/>
                <a:ea typeface="+mn-ea"/>
                <a:cs typeface="+mn-cs"/>
              </a:rPr>
              <a:t>First large prospective study of dyspnea in intubated patients. One third of cases, dyspnea can be alleviated with simple ventilator settings optimization. </a:t>
            </a:r>
          </a:p>
          <a:p>
            <a:endParaRPr lang="en-US" dirty="0"/>
          </a:p>
        </p:txBody>
      </p:sp>
      <p:sp>
        <p:nvSpPr>
          <p:cNvPr id="4" name="Slide Number Placeholder 3"/>
          <p:cNvSpPr>
            <a:spLocks noGrp="1"/>
          </p:cNvSpPr>
          <p:nvPr>
            <p:ph type="sldNum" sz="quarter" idx="5"/>
          </p:nvPr>
        </p:nvSpPr>
        <p:spPr/>
        <p:txBody>
          <a:bodyPr/>
          <a:lstStyle/>
          <a:p>
            <a:fld id="{8ABF0BA1-B117-414A-ADB2-89A866120D29}" type="slidenum">
              <a:rPr lang="en-US" smtClean="0"/>
              <a:t>51</a:t>
            </a:fld>
            <a:endParaRPr lang="en-US"/>
          </a:p>
        </p:txBody>
      </p:sp>
    </p:spTree>
    <p:extLst>
      <p:ext uri="{BB962C8B-B14F-4D97-AF65-F5344CB8AC3E}">
        <p14:creationId xmlns:p14="http://schemas.microsoft.com/office/powerpoint/2010/main" val="27397070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Vertical = ventilation (l/min)</a:t>
            </a:r>
          </a:p>
          <a:p>
            <a:r>
              <a:rPr lang="en-US" dirty="0"/>
              <a:t>Horizontal = PaCo2 (mmHg)</a:t>
            </a:r>
          </a:p>
          <a:p>
            <a:endParaRPr lang="en-US" dirty="0"/>
          </a:p>
          <a:p>
            <a:r>
              <a:rPr lang="en-US" dirty="0"/>
              <a:t>Equation of Motion</a:t>
            </a:r>
          </a:p>
          <a:p>
            <a:endParaRPr lang="en-US" dirty="0"/>
          </a:p>
          <a:p>
            <a:r>
              <a:rPr lang="en-US" dirty="0"/>
              <a:t>R side of equation = constant elastance and resistance of the respiratory system and expiratory lung volume</a:t>
            </a:r>
          </a:p>
          <a:p>
            <a:endParaRPr lang="en-US" dirty="0"/>
          </a:p>
          <a:p>
            <a:r>
              <a:rPr lang="en-US" dirty="0"/>
              <a:t>Note: this is a model of how things work – it can make predictions that seem generally accurate – but assumptions based on it might be inaccurate at times when the model breaks down. We can’t directly measure the brain curve, for example.  (we know the ventilation curve is correct, at least with transient elevations of CO2 </a:t>
            </a:r>
          </a:p>
        </p:txBody>
      </p:sp>
      <p:sp>
        <p:nvSpPr>
          <p:cNvPr id="4" name="Slide Number Placeholder 3"/>
          <p:cNvSpPr>
            <a:spLocks noGrp="1"/>
          </p:cNvSpPr>
          <p:nvPr>
            <p:ph type="sldNum" sz="quarter" idx="5"/>
          </p:nvPr>
        </p:nvSpPr>
        <p:spPr/>
        <p:txBody>
          <a:bodyPr/>
          <a:lstStyle/>
          <a:p>
            <a:fld id="{8ABF0BA1-B117-414A-ADB2-89A866120D29}" type="slidenum">
              <a:rPr lang="en-US" smtClean="0"/>
              <a:t>7</a:t>
            </a:fld>
            <a:endParaRPr lang="en-US"/>
          </a:p>
        </p:txBody>
      </p:sp>
    </p:spTree>
    <p:extLst>
      <p:ext uri="{BB962C8B-B14F-4D97-AF65-F5344CB8AC3E}">
        <p14:creationId xmlns:p14="http://schemas.microsoft.com/office/powerpoint/2010/main" val="11812053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Relationship between </a:t>
            </a:r>
            <a:r>
              <a:rPr lang="en-US" dirty="0" err="1"/>
              <a:t>Pmus</a:t>
            </a:r>
            <a:r>
              <a:rPr lang="en-US" dirty="0"/>
              <a:t> and Vt at constant elastance and resistance of the respiratory system and expiratory lung volume</a:t>
            </a:r>
          </a:p>
          <a:p>
            <a:endParaRPr lang="en-US" dirty="0"/>
          </a:p>
          <a:p>
            <a:r>
              <a:rPr lang="en-US" dirty="0" err="1"/>
              <a:t>Pmus</a:t>
            </a:r>
            <a:r>
              <a:rPr lang="en-US" dirty="0"/>
              <a:t> – </a:t>
            </a:r>
            <a:r>
              <a:rPr lang="en-US" dirty="0" err="1"/>
              <a:t>subatmospheric</a:t>
            </a:r>
            <a:r>
              <a:rPr lang="en-US" dirty="0"/>
              <a:t> pressure generated by the respiratory muscles</a:t>
            </a:r>
          </a:p>
          <a:p>
            <a:endParaRPr lang="en-US" dirty="0"/>
          </a:p>
          <a:p>
            <a:r>
              <a:rPr lang="en-US" dirty="0"/>
              <a:t>3 reasons to intubate somewhat are: airway protection, refractory hypoxemia, or to move that curve.</a:t>
            </a:r>
          </a:p>
        </p:txBody>
      </p:sp>
      <p:sp>
        <p:nvSpPr>
          <p:cNvPr id="4" name="Slide Number Placeholder 3"/>
          <p:cNvSpPr>
            <a:spLocks noGrp="1"/>
          </p:cNvSpPr>
          <p:nvPr>
            <p:ph type="sldNum" sz="quarter" idx="5"/>
          </p:nvPr>
        </p:nvSpPr>
        <p:spPr/>
        <p:txBody>
          <a:bodyPr/>
          <a:lstStyle/>
          <a:p>
            <a:fld id="{8ABF0BA1-B117-414A-ADB2-89A866120D29}" type="slidenum">
              <a:rPr lang="en-US" smtClean="0"/>
              <a:t>8</a:t>
            </a:fld>
            <a:endParaRPr lang="en-US"/>
          </a:p>
        </p:txBody>
      </p:sp>
    </p:spTree>
    <p:extLst>
      <p:ext uri="{BB962C8B-B14F-4D97-AF65-F5344CB8AC3E}">
        <p14:creationId xmlns:p14="http://schemas.microsoft.com/office/powerpoint/2010/main" val="40497347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Same idea. Different representation.</a:t>
            </a:r>
          </a:p>
        </p:txBody>
      </p:sp>
      <p:sp>
        <p:nvSpPr>
          <p:cNvPr id="4" name="Slide Number Placeholder 3"/>
          <p:cNvSpPr>
            <a:spLocks noGrp="1"/>
          </p:cNvSpPr>
          <p:nvPr>
            <p:ph type="sldNum" sz="quarter" idx="5"/>
          </p:nvPr>
        </p:nvSpPr>
        <p:spPr/>
        <p:txBody>
          <a:bodyPr/>
          <a:lstStyle/>
          <a:p>
            <a:fld id="{8ABF0BA1-B117-414A-ADB2-89A866120D29}" type="slidenum">
              <a:rPr lang="en-US" smtClean="0"/>
              <a:t>9</a:t>
            </a:fld>
            <a:endParaRPr lang="en-US"/>
          </a:p>
        </p:txBody>
      </p:sp>
    </p:spTree>
    <p:extLst>
      <p:ext uri="{BB962C8B-B14F-4D97-AF65-F5344CB8AC3E}">
        <p14:creationId xmlns:p14="http://schemas.microsoft.com/office/powerpoint/2010/main" val="25400457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ABF0BA1-B117-414A-ADB2-89A866120D29}" type="slidenum">
              <a:rPr lang="en-US" smtClean="0"/>
              <a:t>10</a:t>
            </a:fld>
            <a:endParaRPr lang="en-US"/>
          </a:p>
        </p:txBody>
      </p:sp>
    </p:spTree>
    <p:extLst>
      <p:ext uri="{BB962C8B-B14F-4D97-AF65-F5344CB8AC3E}">
        <p14:creationId xmlns:p14="http://schemas.microsoft.com/office/powerpoint/2010/main" val="27233974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from: </a:t>
            </a:r>
            <a:r>
              <a:rPr lang="en-US" sz="1200" kern="1200" dirty="0">
                <a:solidFill>
                  <a:schemeClr val="tx1"/>
                </a:solidFill>
                <a:effectLst/>
                <a:latin typeface="+mn-lt"/>
                <a:ea typeface="+mn-ea"/>
                <a:cs typeface="+mn-cs"/>
              </a:rPr>
              <a:t>Intensive Care Med (2018) 44:1936–1939</a:t>
            </a:r>
          </a:p>
          <a:p>
            <a:r>
              <a:rPr lang="en-US" sz="1200" kern="1200" dirty="0">
                <a:solidFill>
                  <a:schemeClr val="tx1"/>
                </a:solidFill>
                <a:effectLst/>
                <a:latin typeface="+mn-lt"/>
                <a:ea typeface="+mn-ea"/>
                <a:cs typeface="+mn-cs"/>
              </a:rPr>
              <a:t>https://</a:t>
            </a:r>
            <a:r>
              <a:rPr lang="en-US" sz="1200" kern="1200" dirty="0" err="1">
                <a:solidFill>
                  <a:schemeClr val="tx1"/>
                </a:solidFill>
                <a:effectLst/>
                <a:latin typeface="+mn-lt"/>
                <a:ea typeface="+mn-ea"/>
                <a:cs typeface="+mn-cs"/>
              </a:rPr>
              <a:t>doi.org</a:t>
            </a:r>
            <a:r>
              <a:rPr lang="en-US" sz="1200" kern="1200" dirty="0">
                <a:solidFill>
                  <a:schemeClr val="tx1"/>
                </a:solidFill>
                <a:effectLst/>
                <a:latin typeface="+mn-lt"/>
                <a:ea typeface="+mn-ea"/>
                <a:cs typeface="+mn-cs"/>
              </a:rPr>
              <a:t>/10.1007/s00134-018-5091-2</a:t>
            </a:r>
          </a:p>
          <a:p>
            <a:endParaRPr lang="en-US" dirty="0"/>
          </a:p>
          <a:p>
            <a:r>
              <a:rPr lang="en-US" dirty="0"/>
              <a:t>”</a:t>
            </a:r>
            <a:r>
              <a:rPr lang="en-US" sz="1200" kern="1200" dirty="0">
                <a:solidFill>
                  <a:schemeClr val="tx1"/>
                </a:solidFill>
                <a:effectLst/>
                <a:latin typeface="+mn-lt"/>
                <a:ea typeface="+mn-ea"/>
                <a:cs typeface="+mn-cs"/>
              </a:rPr>
              <a:t> in non-intubated</a:t>
            </a:r>
          </a:p>
          <a:p>
            <a:r>
              <a:rPr lang="en-US" sz="1200" kern="1200" dirty="0">
                <a:solidFill>
                  <a:schemeClr val="tx1"/>
                </a:solidFill>
                <a:effectLst/>
                <a:latin typeface="+mn-lt"/>
                <a:ea typeface="+mn-ea"/>
                <a:cs typeface="+mn-cs"/>
              </a:rPr>
              <a:t>patients, excessive respiratory drive can overwhelm</a:t>
            </a:r>
          </a:p>
          <a:p>
            <a:r>
              <a:rPr lang="en-US" sz="1200" kern="1200" dirty="0">
                <a:solidFill>
                  <a:schemeClr val="tx1"/>
                </a:solidFill>
                <a:effectLst/>
                <a:latin typeface="+mn-lt"/>
                <a:ea typeface="+mn-ea"/>
                <a:cs typeface="+mn-cs"/>
              </a:rPr>
              <a:t>lung-protective reflexes (e.g., </a:t>
            </a:r>
            <a:r>
              <a:rPr lang="en-US" sz="1200" kern="1200" dirty="0" err="1">
                <a:solidFill>
                  <a:schemeClr val="tx1"/>
                </a:solidFill>
                <a:effectLst/>
                <a:latin typeface="+mn-lt"/>
                <a:ea typeface="+mn-ea"/>
                <a:cs typeface="+mn-cs"/>
              </a:rPr>
              <a:t>Hering</a:t>
            </a:r>
            <a:r>
              <a:rPr lang="en-US" sz="1200" kern="1200" dirty="0">
                <a:solidFill>
                  <a:schemeClr val="tx1"/>
                </a:solidFill>
                <a:effectLst/>
                <a:latin typeface="+mn-lt"/>
                <a:ea typeface="+mn-ea"/>
                <a:cs typeface="+mn-cs"/>
              </a:rPr>
              <a:t>–Breuer reflex) that</a:t>
            </a:r>
          </a:p>
          <a:p>
            <a:r>
              <a:rPr lang="en-US" sz="1200" kern="1200" dirty="0">
                <a:solidFill>
                  <a:schemeClr val="tx1"/>
                </a:solidFill>
                <a:effectLst/>
                <a:latin typeface="+mn-lt"/>
                <a:ea typeface="+mn-ea"/>
                <a:cs typeface="+mn-cs"/>
              </a:rPr>
              <a:t>aim to limit lung volume, leading to lung injury and</a:t>
            </a:r>
          </a:p>
          <a:p>
            <a:r>
              <a:rPr lang="en-US" sz="1200" kern="1200" dirty="0">
                <a:solidFill>
                  <a:schemeClr val="tx1"/>
                </a:solidFill>
                <a:effectLst/>
                <a:latin typeface="+mn-lt"/>
                <a:ea typeface="+mn-ea"/>
                <a:cs typeface="+mn-cs"/>
              </a:rPr>
              <a:t>inflammation.</a:t>
            </a:r>
          </a:p>
          <a:p>
            <a:r>
              <a:rPr lang="en-US" dirty="0"/>
              <a:t>“</a:t>
            </a:r>
          </a:p>
          <a:p>
            <a:endParaRPr lang="en-US" dirty="0"/>
          </a:p>
          <a:p>
            <a:r>
              <a:rPr lang="en-US" dirty="0"/>
              <a:t>Ventilator </a:t>
            </a:r>
            <a:r>
              <a:rPr lang="en-US" dirty="0" err="1"/>
              <a:t>Dys</a:t>
            </a:r>
            <a:r>
              <a:rPr lang="en-US" dirty="0"/>
              <a:t>-synchrony: when vent settings can’t accommodate a patient’s respiratory drive, pharmacologic blunting is recommended [4]</a:t>
            </a:r>
          </a:p>
          <a:p>
            <a:pPr lvl="1"/>
            <a:r>
              <a:rPr lang="en-US" dirty="0"/>
              <a:t>We already do things to modulate this – primarily sedation</a:t>
            </a:r>
          </a:p>
          <a:p>
            <a:r>
              <a:rPr lang="en-US" dirty="0"/>
              <a:t>Wasted effort (-&gt; increased O2 cost of breathing)</a:t>
            </a:r>
          </a:p>
          <a:p>
            <a:r>
              <a:rPr lang="en-US" dirty="0"/>
              <a:t>P-SILI? (5, 110, 111) – no direct evidence but pathophysiologic understanding suggests this is a problem.</a:t>
            </a:r>
          </a:p>
          <a:p>
            <a:r>
              <a:rPr lang="en-US" dirty="0"/>
              <a:t>Diaphragmatic </a:t>
            </a:r>
            <a:r>
              <a:rPr lang="en-US" dirty="0" err="1"/>
              <a:t>myotrauma</a:t>
            </a:r>
            <a:r>
              <a:rPr lang="en-US" dirty="0"/>
              <a:t>? -&gt; longer ventilation</a:t>
            </a:r>
          </a:p>
          <a:p>
            <a:r>
              <a:rPr lang="en-US" dirty="0"/>
              <a:t>Sleep quality – (overventilation -&gt; disrupted sleep)</a:t>
            </a:r>
          </a:p>
          <a:p>
            <a:r>
              <a:rPr lang="en-US" b="1" dirty="0"/>
              <a:t>High respiratory drive associated with agitation </a:t>
            </a:r>
            <a:r>
              <a:rPr lang="en-US" dirty="0"/>
              <a:t>(76, 101, 107, 57, 100)</a:t>
            </a:r>
          </a:p>
          <a:p>
            <a:pPr lvl="1"/>
            <a:r>
              <a:rPr lang="en-US" dirty="0"/>
              <a:t>Association with Dyspnea***</a:t>
            </a:r>
          </a:p>
          <a:p>
            <a:endParaRPr lang="en-US" dirty="0"/>
          </a:p>
          <a:p>
            <a:endParaRPr lang="en-US" dirty="0"/>
          </a:p>
          <a:p>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ie</a:t>
            </a:r>
            <a:r>
              <a:rPr lang="en-US" sz="1200" kern="1200" dirty="0">
                <a:solidFill>
                  <a:schemeClr val="tx1"/>
                </a:solidFill>
                <a:effectLst/>
                <a:latin typeface="+mn-lt"/>
                <a:ea typeface="+mn-ea"/>
                <a:cs typeface="+mn-cs"/>
              </a:rPr>
              <a:t>, adequate gas exchange with</a:t>
            </a:r>
          </a:p>
          <a:p>
            <a:r>
              <a:rPr lang="en-US" sz="1200" kern="1200" dirty="0">
                <a:solidFill>
                  <a:schemeClr val="tx1"/>
                </a:solidFill>
                <a:effectLst/>
                <a:latin typeface="+mn-lt"/>
                <a:ea typeface="+mn-ea"/>
                <a:cs typeface="+mn-cs"/>
              </a:rPr>
              <a:t>avoidance of ventilator-induced lung injury), comfort (</a:t>
            </a:r>
            <a:r>
              <a:rPr lang="en-US" sz="1200" kern="1200" dirty="0" err="1">
                <a:solidFill>
                  <a:schemeClr val="tx1"/>
                </a:solidFill>
                <a:effectLst/>
                <a:latin typeface="+mn-lt"/>
                <a:ea typeface="+mn-ea"/>
                <a:cs typeface="+mn-cs"/>
              </a:rPr>
              <a:t>ie</a:t>
            </a:r>
            <a:r>
              <a:rPr lang="en-US" sz="1200" kern="1200" dirty="0">
                <a:solidFill>
                  <a:schemeClr val="tx1"/>
                </a:solidFill>
                <a:effectLst/>
                <a:latin typeface="+mn-lt"/>
                <a:ea typeface="+mn-ea"/>
                <a:cs typeface="+mn-cs"/>
              </a:rPr>
              <a:t>, optimum</a:t>
            </a:r>
          </a:p>
          <a:p>
            <a:r>
              <a:rPr lang="en-US" sz="1200" kern="1200" dirty="0">
                <a:solidFill>
                  <a:schemeClr val="tx1"/>
                </a:solidFill>
                <a:effectLst/>
                <a:latin typeface="+mn-lt"/>
                <a:ea typeface="+mn-ea"/>
                <a:cs typeface="+mn-cs"/>
              </a:rPr>
              <a:t>patient-ventilator synchrony with adequate support</a:t>
            </a:r>
          </a:p>
          <a:p>
            <a:r>
              <a:rPr lang="en-US" sz="1200" kern="1200" dirty="0">
                <a:solidFill>
                  <a:schemeClr val="tx1"/>
                </a:solidFill>
                <a:effectLst/>
                <a:latin typeface="+mn-lt"/>
                <a:ea typeface="+mn-ea"/>
                <a:cs typeface="+mn-cs"/>
              </a:rPr>
              <a:t>for the work of breathing), and liberation (</a:t>
            </a:r>
            <a:r>
              <a:rPr lang="en-US" sz="1200" kern="1200" dirty="0" err="1">
                <a:solidFill>
                  <a:schemeClr val="tx1"/>
                </a:solidFill>
                <a:effectLst/>
                <a:latin typeface="+mn-lt"/>
                <a:ea typeface="+mn-ea"/>
                <a:cs typeface="+mn-cs"/>
              </a:rPr>
              <a:t>ie</a:t>
            </a:r>
            <a:r>
              <a:rPr lang="en-US" sz="1200" kern="1200" dirty="0">
                <a:solidFill>
                  <a:schemeClr val="tx1"/>
                </a:solidFill>
                <a:effectLst/>
                <a:latin typeface="+mn-lt"/>
                <a:ea typeface="+mn-ea"/>
                <a:cs typeface="+mn-cs"/>
              </a:rPr>
              <a:t>, the shortest</a:t>
            </a:r>
          </a:p>
          <a:p>
            <a:r>
              <a:rPr lang="en-US" sz="1200" kern="1200" dirty="0">
                <a:solidFill>
                  <a:schemeClr val="tx1"/>
                </a:solidFill>
                <a:effectLst/>
                <a:latin typeface="+mn-lt"/>
                <a:ea typeface="+mn-ea"/>
                <a:cs typeface="+mn-cs"/>
              </a:rPr>
              <a:t>possible duration of ventilation with avoidance of adverse</a:t>
            </a:r>
          </a:p>
          <a:p>
            <a:r>
              <a:rPr lang="en-US" sz="1200" kern="1200" dirty="0">
                <a:solidFill>
                  <a:schemeClr val="tx1"/>
                </a:solidFill>
                <a:effectLst/>
                <a:latin typeface="+mn-lt"/>
                <a:ea typeface="+mn-ea"/>
                <a:cs typeface="+mn-cs"/>
              </a:rPr>
              <a:t>events).</a:t>
            </a:r>
          </a:p>
          <a:p>
            <a:endParaRPr lang="en-US" dirty="0"/>
          </a:p>
          <a:p>
            <a:endParaRPr lang="en-US" dirty="0"/>
          </a:p>
          <a:p>
            <a:endParaRPr lang="en-US" dirty="0"/>
          </a:p>
          <a:p>
            <a:endParaRPr lang="en-US" dirty="0"/>
          </a:p>
          <a:p>
            <a:endParaRPr lang="en-US" dirty="0"/>
          </a:p>
          <a:p>
            <a:r>
              <a:rPr lang="en-US" dirty="0"/>
              <a:t>Goals of IMV management</a:t>
            </a:r>
          </a:p>
          <a:p>
            <a:endParaRPr lang="en-US" dirty="0"/>
          </a:p>
          <a:p>
            <a:r>
              <a:rPr lang="en-US" dirty="0"/>
              <a:t>Safety (LTVV)</a:t>
            </a:r>
          </a:p>
          <a:p>
            <a:r>
              <a:rPr lang="en-US" dirty="0"/>
              <a:t>Comfort</a:t>
            </a:r>
          </a:p>
          <a:p>
            <a:r>
              <a:rPr lang="en-US" dirty="0"/>
              <a:t>Weaning-&gt;</a:t>
            </a:r>
            <a:r>
              <a:rPr lang="en-US" dirty="0" err="1"/>
              <a:t>Extubation</a:t>
            </a:r>
            <a:endParaRPr lang="en-US" dirty="0"/>
          </a:p>
          <a:p>
            <a:endParaRPr lang="en-US" dirty="0"/>
          </a:p>
          <a:p>
            <a:endParaRPr lang="en-US" dirty="0"/>
          </a:p>
          <a:p>
            <a:endParaRPr lang="en-US" dirty="0"/>
          </a:p>
          <a:p>
            <a:endParaRPr lang="en-US" dirty="0"/>
          </a:p>
          <a:p>
            <a:r>
              <a:rPr lang="en-US" dirty="0"/>
              <a:t>Citation 4: </a:t>
            </a:r>
            <a:r>
              <a:rPr lang="en-US" sz="1200" kern="1200" dirty="0">
                <a:solidFill>
                  <a:schemeClr val="tx1"/>
                </a:solidFill>
                <a:effectLst/>
                <a:latin typeface="+mn-lt"/>
                <a:ea typeface="+mn-ea"/>
                <a:cs typeface="+mn-cs"/>
              </a:rPr>
              <a:t>Devlin JW, </a:t>
            </a:r>
            <a:r>
              <a:rPr lang="en-US" sz="1200" kern="1200" dirty="0" err="1">
                <a:solidFill>
                  <a:schemeClr val="tx1"/>
                </a:solidFill>
                <a:effectLst/>
                <a:latin typeface="+mn-lt"/>
                <a:ea typeface="+mn-ea"/>
                <a:cs typeface="+mn-cs"/>
              </a:rPr>
              <a:t>Skrobik</a:t>
            </a:r>
            <a:r>
              <a:rPr lang="en-US" sz="1200" kern="1200" dirty="0">
                <a:solidFill>
                  <a:schemeClr val="tx1"/>
                </a:solidFill>
                <a:effectLst/>
                <a:latin typeface="+mn-lt"/>
                <a:ea typeface="+mn-ea"/>
                <a:cs typeface="+mn-cs"/>
              </a:rPr>
              <a:t> Y, </a:t>
            </a:r>
            <a:r>
              <a:rPr lang="en-US" sz="1200" kern="1200" dirty="0" err="1">
                <a:solidFill>
                  <a:schemeClr val="tx1"/>
                </a:solidFill>
                <a:effectLst/>
                <a:latin typeface="+mn-lt"/>
                <a:ea typeface="+mn-ea"/>
                <a:cs typeface="+mn-cs"/>
              </a:rPr>
              <a:t>Gélinas</a:t>
            </a:r>
            <a:r>
              <a:rPr lang="en-US" sz="1200" kern="1200" dirty="0">
                <a:solidFill>
                  <a:schemeClr val="tx1"/>
                </a:solidFill>
                <a:effectLst/>
                <a:latin typeface="+mn-lt"/>
                <a:ea typeface="+mn-ea"/>
                <a:cs typeface="+mn-cs"/>
              </a:rPr>
              <a:t> C, et al: Clinical practice guidelines</a:t>
            </a:r>
          </a:p>
          <a:p>
            <a:r>
              <a:rPr lang="en-US" sz="1200" kern="1200" dirty="0">
                <a:solidFill>
                  <a:schemeClr val="tx1"/>
                </a:solidFill>
                <a:effectLst/>
                <a:latin typeface="+mn-lt"/>
                <a:ea typeface="+mn-ea"/>
                <a:cs typeface="+mn-cs"/>
              </a:rPr>
              <a:t>for the prevention and management of pain, agitation/</a:t>
            </a:r>
          </a:p>
          <a:p>
            <a:r>
              <a:rPr lang="en-US" sz="1200" kern="1200" dirty="0">
                <a:solidFill>
                  <a:schemeClr val="tx1"/>
                </a:solidFill>
                <a:effectLst/>
                <a:latin typeface="+mn-lt"/>
                <a:ea typeface="+mn-ea"/>
                <a:cs typeface="+mn-cs"/>
              </a:rPr>
              <a:t>sedation, delirium, immobility, and sleep disruption in adult</a:t>
            </a:r>
          </a:p>
          <a:p>
            <a:r>
              <a:rPr lang="en-US" sz="1200" kern="1200" dirty="0">
                <a:solidFill>
                  <a:schemeClr val="tx1"/>
                </a:solidFill>
                <a:effectLst/>
                <a:latin typeface="+mn-lt"/>
                <a:ea typeface="+mn-ea"/>
                <a:cs typeface="+mn-cs"/>
              </a:rPr>
              <a:t>patients in the ICU. Crit Care Med 2018; 46:e825–e873</a:t>
            </a:r>
          </a:p>
          <a:p>
            <a:endParaRPr lang="en-US" dirty="0"/>
          </a:p>
          <a:p>
            <a:endParaRPr lang="en-US" dirty="0"/>
          </a:p>
          <a:p>
            <a:r>
              <a:rPr lang="en-US" dirty="0"/>
              <a:t>“</a:t>
            </a:r>
            <a:r>
              <a:rPr lang="en-US" sz="1200" kern="1200" dirty="0">
                <a:solidFill>
                  <a:schemeClr val="tx1"/>
                </a:solidFill>
                <a:effectLst/>
                <a:latin typeface="+mn-lt"/>
                <a:ea typeface="+mn-ea"/>
                <a:cs typeface="+mn-cs"/>
              </a:rPr>
              <a:t>This can produce severe agitation/</a:t>
            </a:r>
          </a:p>
          <a:p>
            <a:r>
              <a:rPr lang="en-US" sz="1200" kern="1200" dirty="0">
                <a:solidFill>
                  <a:schemeClr val="tx1"/>
                </a:solidFill>
                <a:effectLst/>
                <a:latin typeface="+mn-lt"/>
                <a:ea typeface="+mn-ea"/>
                <a:cs typeface="+mn-cs"/>
              </a:rPr>
              <a:t>anxiety, muscle injury, regional lung overstretching injury (e.g., self induced</a:t>
            </a:r>
          </a:p>
          <a:p>
            <a:r>
              <a:rPr lang="en-US" sz="1200" kern="1200" dirty="0">
                <a:solidFill>
                  <a:schemeClr val="tx1"/>
                </a:solidFill>
                <a:effectLst/>
                <a:latin typeface="+mn-lt"/>
                <a:ea typeface="+mn-ea"/>
                <a:cs typeface="+mn-cs"/>
              </a:rPr>
              <a:t>lung injury), and prolongation of the need for mechanical ventilatory</a:t>
            </a:r>
          </a:p>
          <a:p>
            <a:r>
              <a:rPr lang="en-US" sz="1200" kern="1200" dirty="0">
                <a:solidFill>
                  <a:schemeClr val="tx1"/>
                </a:solidFill>
                <a:effectLst/>
                <a:latin typeface="+mn-lt"/>
                <a:ea typeface="+mn-ea"/>
                <a:cs typeface="+mn-cs"/>
              </a:rPr>
              <a:t>support</a:t>
            </a:r>
          </a:p>
          <a:p>
            <a:r>
              <a:rPr lang="en-US" dirty="0"/>
              <a:t>“</a:t>
            </a:r>
          </a:p>
          <a:p>
            <a:endParaRPr lang="en-US" dirty="0"/>
          </a:p>
          <a:p>
            <a:r>
              <a:rPr lang="en-US" dirty="0"/>
              <a:t>5. </a:t>
            </a:r>
            <a:r>
              <a:rPr lang="en-US" sz="1200" kern="1200" dirty="0" err="1">
                <a:solidFill>
                  <a:schemeClr val="tx1"/>
                </a:solidFill>
                <a:effectLst/>
                <a:latin typeface="+mn-lt"/>
                <a:ea typeface="+mn-ea"/>
                <a:cs typeface="+mn-cs"/>
              </a:rPr>
              <a:t>Brochard</a:t>
            </a:r>
            <a:r>
              <a:rPr lang="en-US" sz="1200" kern="1200" dirty="0">
                <a:solidFill>
                  <a:schemeClr val="tx1"/>
                </a:solidFill>
                <a:effectLst/>
                <a:latin typeface="+mn-lt"/>
                <a:ea typeface="+mn-ea"/>
                <a:cs typeface="+mn-cs"/>
              </a:rPr>
              <a:t> L. Ventilation-induced lung injury exists in spontaneously breathing patients with acute respiratory failure: yes. Intensive Care Med 2017;43:250–252</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110. Yoshida T, Uchiyama A, Matsuura N, </a:t>
            </a:r>
            <a:r>
              <a:rPr lang="en-US" sz="1200" kern="1200" dirty="0" err="1">
                <a:solidFill>
                  <a:schemeClr val="tx1"/>
                </a:solidFill>
                <a:effectLst/>
                <a:latin typeface="+mn-lt"/>
                <a:ea typeface="+mn-ea"/>
                <a:cs typeface="+mn-cs"/>
              </a:rPr>
              <a:t>Mashimo</a:t>
            </a:r>
            <a:r>
              <a:rPr lang="en-US" sz="1200" kern="1200" dirty="0">
                <a:solidFill>
                  <a:schemeClr val="tx1"/>
                </a:solidFill>
                <a:effectLst/>
                <a:latin typeface="+mn-lt"/>
                <a:ea typeface="+mn-ea"/>
                <a:cs typeface="+mn-cs"/>
              </a:rPr>
              <a:t> T, </a:t>
            </a:r>
            <a:r>
              <a:rPr lang="en-US" sz="1200" kern="1200" dirty="0" err="1">
                <a:solidFill>
                  <a:schemeClr val="tx1"/>
                </a:solidFill>
                <a:effectLst/>
                <a:latin typeface="+mn-lt"/>
                <a:ea typeface="+mn-ea"/>
                <a:cs typeface="+mn-cs"/>
              </a:rPr>
              <a:t>Fujino</a:t>
            </a:r>
            <a:r>
              <a:rPr lang="en-US" sz="1200" kern="1200" dirty="0">
                <a:solidFill>
                  <a:schemeClr val="tx1"/>
                </a:solidFill>
                <a:effectLst/>
                <a:latin typeface="+mn-lt"/>
                <a:ea typeface="+mn-ea"/>
                <a:cs typeface="+mn-cs"/>
              </a:rPr>
              <a:t> Y.</a:t>
            </a:r>
          </a:p>
          <a:p>
            <a:r>
              <a:rPr lang="en-US" sz="1200" kern="1200" dirty="0">
                <a:solidFill>
                  <a:schemeClr val="tx1"/>
                </a:solidFill>
                <a:effectLst/>
                <a:latin typeface="+mn-lt"/>
                <a:ea typeface="+mn-ea"/>
                <a:cs typeface="+mn-cs"/>
              </a:rPr>
              <a:t>Spontaneous breathing during lung-protective ventilation</a:t>
            </a:r>
          </a:p>
          <a:p>
            <a:r>
              <a:rPr lang="en-US" sz="1200" kern="1200" dirty="0">
                <a:solidFill>
                  <a:schemeClr val="tx1"/>
                </a:solidFill>
                <a:effectLst/>
                <a:latin typeface="+mn-lt"/>
                <a:ea typeface="+mn-ea"/>
                <a:cs typeface="+mn-cs"/>
              </a:rPr>
              <a:t>in an experimental acute lung injury model: high</a:t>
            </a:r>
          </a:p>
          <a:p>
            <a:r>
              <a:rPr lang="en-US" sz="1200" kern="1200" dirty="0">
                <a:solidFill>
                  <a:schemeClr val="tx1"/>
                </a:solidFill>
                <a:effectLst/>
                <a:latin typeface="+mn-lt"/>
                <a:ea typeface="+mn-ea"/>
                <a:cs typeface="+mn-cs"/>
              </a:rPr>
              <a:t>transpulmonary pressure associated with strong spontaneous</a:t>
            </a:r>
          </a:p>
          <a:p>
            <a:r>
              <a:rPr lang="en-US" sz="1200" kern="1200" dirty="0">
                <a:solidFill>
                  <a:schemeClr val="tx1"/>
                </a:solidFill>
                <a:effectLst/>
                <a:latin typeface="+mn-lt"/>
                <a:ea typeface="+mn-ea"/>
                <a:cs typeface="+mn-cs"/>
              </a:rPr>
              <a:t>breathing effort may worsen lung injury. Crit Care Med 2012;40:</a:t>
            </a:r>
          </a:p>
          <a:p>
            <a:r>
              <a:rPr lang="en-US" sz="1200" kern="1200" dirty="0">
                <a:solidFill>
                  <a:schemeClr val="tx1"/>
                </a:solidFill>
                <a:effectLst/>
                <a:latin typeface="+mn-lt"/>
                <a:ea typeface="+mn-ea"/>
                <a:cs typeface="+mn-cs"/>
              </a:rPr>
              <a:t>1578–1585.</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111. Yoshida T, Uchiyama A, Matsuura N, </a:t>
            </a:r>
            <a:r>
              <a:rPr lang="en-US" sz="1200" kern="1200" dirty="0" err="1">
                <a:solidFill>
                  <a:schemeClr val="tx1"/>
                </a:solidFill>
                <a:effectLst/>
                <a:latin typeface="+mn-lt"/>
                <a:ea typeface="+mn-ea"/>
                <a:cs typeface="+mn-cs"/>
              </a:rPr>
              <a:t>Mashimo</a:t>
            </a:r>
            <a:r>
              <a:rPr lang="en-US" sz="1200" kern="1200" dirty="0">
                <a:solidFill>
                  <a:schemeClr val="tx1"/>
                </a:solidFill>
                <a:effectLst/>
                <a:latin typeface="+mn-lt"/>
                <a:ea typeface="+mn-ea"/>
                <a:cs typeface="+mn-cs"/>
              </a:rPr>
              <a:t> T, </a:t>
            </a:r>
            <a:r>
              <a:rPr lang="en-US" sz="1200" kern="1200" dirty="0" err="1">
                <a:solidFill>
                  <a:schemeClr val="tx1"/>
                </a:solidFill>
                <a:effectLst/>
                <a:latin typeface="+mn-lt"/>
                <a:ea typeface="+mn-ea"/>
                <a:cs typeface="+mn-cs"/>
              </a:rPr>
              <a:t>Fujino</a:t>
            </a:r>
            <a:r>
              <a:rPr lang="en-US" sz="1200" kern="1200" dirty="0">
                <a:solidFill>
                  <a:schemeClr val="tx1"/>
                </a:solidFill>
                <a:effectLst/>
                <a:latin typeface="+mn-lt"/>
                <a:ea typeface="+mn-ea"/>
                <a:cs typeface="+mn-cs"/>
              </a:rPr>
              <a:t> Y. The</a:t>
            </a:r>
          </a:p>
          <a:p>
            <a:r>
              <a:rPr lang="en-US" sz="1200" kern="1200" dirty="0">
                <a:solidFill>
                  <a:schemeClr val="tx1"/>
                </a:solidFill>
                <a:effectLst/>
                <a:latin typeface="+mn-lt"/>
                <a:ea typeface="+mn-ea"/>
                <a:cs typeface="+mn-cs"/>
              </a:rPr>
              <a:t>comparison of spontaneous breathing and muscle paralysis in two</a:t>
            </a:r>
          </a:p>
          <a:p>
            <a:r>
              <a:rPr lang="en-US" sz="1200" kern="1200" dirty="0">
                <a:solidFill>
                  <a:schemeClr val="tx1"/>
                </a:solidFill>
                <a:effectLst/>
                <a:latin typeface="+mn-lt"/>
                <a:ea typeface="+mn-ea"/>
                <a:cs typeface="+mn-cs"/>
              </a:rPr>
              <a:t>different severities of experimental lung injury. Crit Care Med 2013;</a:t>
            </a:r>
          </a:p>
          <a:p>
            <a:r>
              <a:rPr lang="en-US" sz="1200" kern="1200" dirty="0">
                <a:solidFill>
                  <a:schemeClr val="tx1"/>
                </a:solidFill>
                <a:effectLst/>
                <a:latin typeface="+mn-lt"/>
                <a:ea typeface="+mn-ea"/>
                <a:cs typeface="+mn-cs"/>
              </a:rPr>
              <a:t>41:536–545.</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76. </a:t>
            </a:r>
            <a:r>
              <a:rPr lang="en-US" sz="1200" kern="1200" dirty="0" err="1">
                <a:solidFill>
                  <a:schemeClr val="tx1"/>
                </a:solidFill>
                <a:effectLst/>
                <a:latin typeface="+mn-lt"/>
                <a:ea typeface="+mn-ea"/>
                <a:cs typeface="+mn-cs"/>
              </a:rPr>
              <a:t>Jubran</a:t>
            </a:r>
            <a:r>
              <a:rPr lang="en-US" sz="1200" kern="1200" dirty="0">
                <a:solidFill>
                  <a:schemeClr val="tx1"/>
                </a:solidFill>
                <a:effectLst/>
                <a:latin typeface="+mn-lt"/>
                <a:ea typeface="+mn-ea"/>
                <a:cs typeface="+mn-cs"/>
              </a:rPr>
              <a:t> A. Rapid shallow breathing: causes and consequences. In:</a:t>
            </a:r>
          </a:p>
          <a:p>
            <a:r>
              <a:rPr lang="en-US" sz="1200" kern="1200" dirty="0" err="1">
                <a:solidFill>
                  <a:schemeClr val="tx1"/>
                </a:solidFill>
                <a:effectLst/>
                <a:latin typeface="+mn-lt"/>
                <a:ea typeface="+mn-ea"/>
                <a:cs typeface="+mn-cs"/>
              </a:rPr>
              <a:t>Mancebo</a:t>
            </a:r>
            <a:r>
              <a:rPr lang="en-US" sz="1200" kern="1200" dirty="0">
                <a:solidFill>
                  <a:schemeClr val="tx1"/>
                </a:solidFill>
                <a:effectLst/>
                <a:latin typeface="+mn-lt"/>
                <a:ea typeface="+mn-ea"/>
                <a:cs typeface="+mn-cs"/>
              </a:rPr>
              <a:t> J, Net A, </a:t>
            </a:r>
            <a:r>
              <a:rPr lang="en-US" sz="1200" kern="1200" dirty="0" err="1">
                <a:solidFill>
                  <a:schemeClr val="tx1"/>
                </a:solidFill>
                <a:effectLst/>
                <a:latin typeface="+mn-lt"/>
                <a:ea typeface="+mn-ea"/>
                <a:cs typeface="+mn-cs"/>
              </a:rPr>
              <a:t>Brochard</a:t>
            </a:r>
            <a:r>
              <a:rPr lang="en-US" sz="1200" kern="1200" dirty="0">
                <a:solidFill>
                  <a:schemeClr val="tx1"/>
                </a:solidFill>
                <a:effectLst/>
                <a:latin typeface="+mn-lt"/>
                <a:ea typeface="+mn-ea"/>
                <a:cs typeface="+mn-cs"/>
              </a:rPr>
              <a:t> L, editors. Mechanical ventilation and</a:t>
            </a:r>
          </a:p>
          <a:p>
            <a:r>
              <a:rPr lang="en-US" sz="1200" kern="1200" dirty="0">
                <a:solidFill>
                  <a:schemeClr val="tx1"/>
                </a:solidFill>
                <a:effectLst/>
                <a:latin typeface="+mn-lt"/>
                <a:ea typeface="+mn-ea"/>
                <a:cs typeface="+mn-cs"/>
              </a:rPr>
              <a:t>weaning: update in intensive care medicine. Berlin, Germany:</a:t>
            </a:r>
          </a:p>
          <a:p>
            <a:r>
              <a:rPr lang="en-US" sz="1200" kern="1200" dirty="0">
                <a:solidFill>
                  <a:schemeClr val="tx1"/>
                </a:solidFill>
                <a:effectLst/>
                <a:latin typeface="+mn-lt"/>
                <a:ea typeface="+mn-ea"/>
                <a:cs typeface="+mn-cs"/>
              </a:rPr>
              <a:t>Springer; 2003. pp. 161–168.</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101. Parshall MB, </a:t>
            </a:r>
            <a:r>
              <a:rPr lang="en-US" sz="1200" kern="1200" dirty="0" err="1">
                <a:solidFill>
                  <a:schemeClr val="tx1"/>
                </a:solidFill>
                <a:effectLst/>
                <a:latin typeface="+mn-lt"/>
                <a:ea typeface="+mn-ea"/>
                <a:cs typeface="+mn-cs"/>
              </a:rPr>
              <a:t>Schwartzstein</a:t>
            </a:r>
            <a:r>
              <a:rPr lang="en-US" sz="1200" kern="1200" dirty="0">
                <a:solidFill>
                  <a:schemeClr val="tx1"/>
                </a:solidFill>
                <a:effectLst/>
                <a:latin typeface="+mn-lt"/>
                <a:ea typeface="+mn-ea"/>
                <a:cs typeface="+mn-cs"/>
              </a:rPr>
              <a:t> RM, Adams L, </a:t>
            </a:r>
            <a:r>
              <a:rPr lang="en-US" sz="1200" kern="1200" dirty="0" err="1">
                <a:solidFill>
                  <a:schemeClr val="tx1"/>
                </a:solidFill>
                <a:effectLst/>
                <a:latin typeface="+mn-lt"/>
                <a:ea typeface="+mn-ea"/>
                <a:cs typeface="+mn-cs"/>
              </a:rPr>
              <a:t>Banzett</a:t>
            </a:r>
            <a:r>
              <a:rPr lang="en-US" sz="1200" kern="1200" dirty="0">
                <a:solidFill>
                  <a:schemeClr val="tx1"/>
                </a:solidFill>
                <a:effectLst/>
                <a:latin typeface="+mn-lt"/>
                <a:ea typeface="+mn-ea"/>
                <a:cs typeface="+mn-cs"/>
              </a:rPr>
              <a:t> RB, Manning HL,</a:t>
            </a:r>
          </a:p>
          <a:p>
            <a:r>
              <a:rPr lang="en-US" sz="1200" kern="1200" dirty="0">
                <a:solidFill>
                  <a:schemeClr val="tx1"/>
                </a:solidFill>
                <a:effectLst/>
                <a:latin typeface="+mn-lt"/>
                <a:ea typeface="+mn-ea"/>
                <a:cs typeface="+mn-cs"/>
              </a:rPr>
              <a:t>Bourbeau J, et al.; American Thoracic Society Committee on</a:t>
            </a:r>
          </a:p>
          <a:p>
            <a:r>
              <a:rPr lang="en-US" sz="1200" kern="1200" dirty="0">
                <a:solidFill>
                  <a:schemeClr val="tx1"/>
                </a:solidFill>
                <a:effectLst/>
                <a:latin typeface="+mn-lt"/>
                <a:ea typeface="+mn-ea"/>
                <a:cs typeface="+mn-cs"/>
              </a:rPr>
              <a:t>Dyspnea. An official American Thoracic Society statement: update</a:t>
            </a:r>
          </a:p>
          <a:p>
            <a:r>
              <a:rPr lang="en-US" sz="1200" kern="1200" dirty="0">
                <a:solidFill>
                  <a:schemeClr val="tx1"/>
                </a:solidFill>
                <a:effectLst/>
                <a:latin typeface="+mn-lt"/>
                <a:ea typeface="+mn-ea"/>
                <a:cs typeface="+mn-cs"/>
              </a:rPr>
              <a:t>on the mechanisms, assessment, and management of dyspnea.</a:t>
            </a:r>
          </a:p>
          <a:p>
            <a:r>
              <a:rPr lang="en-US" sz="1200" kern="1200" dirty="0">
                <a:solidFill>
                  <a:schemeClr val="tx1"/>
                </a:solidFill>
                <a:effectLst/>
                <a:latin typeface="+mn-lt"/>
                <a:ea typeface="+mn-ea"/>
                <a:cs typeface="+mn-cs"/>
              </a:rPr>
              <a:t>Am J Respir Crit Care Med 2012;185:435–452</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57. Mendonca CT, Schaeffer MR, Riley P, Jensen D. Physiological</a:t>
            </a:r>
          </a:p>
          <a:p>
            <a:r>
              <a:rPr lang="en-US" sz="1200" kern="1200" dirty="0">
                <a:solidFill>
                  <a:schemeClr val="tx1"/>
                </a:solidFill>
                <a:effectLst/>
                <a:latin typeface="+mn-lt"/>
                <a:ea typeface="+mn-ea"/>
                <a:cs typeface="+mn-cs"/>
              </a:rPr>
              <a:t>mechanisms of dyspnea during exercise with external thoracic</a:t>
            </a:r>
          </a:p>
          <a:p>
            <a:r>
              <a:rPr lang="en-US" sz="1200" kern="1200" dirty="0">
                <a:solidFill>
                  <a:schemeClr val="tx1"/>
                </a:solidFill>
                <a:effectLst/>
                <a:latin typeface="+mn-lt"/>
                <a:ea typeface="+mn-ea"/>
                <a:cs typeface="+mn-cs"/>
              </a:rPr>
              <a:t>restriction: role of increased neural respiratory drive. J Appl </a:t>
            </a:r>
            <a:r>
              <a:rPr lang="en-US" sz="1200" kern="1200" dirty="0" err="1">
                <a:solidFill>
                  <a:schemeClr val="tx1"/>
                </a:solidFill>
                <a:effectLst/>
                <a:latin typeface="+mn-lt"/>
                <a:ea typeface="+mn-ea"/>
                <a:cs typeface="+mn-cs"/>
              </a:rPr>
              <a:t>Physiol</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(1985) 2014;116:570–581.</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100. Faisal A, Alghamdi BJ, </a:t>
            </a:r>
            <a:r>
              <a:rPr lang="en-US" sz="1200" kern="1200" dirty="0" err="1">
                <a:solidFill>
                  <a:schemeClr val="tx1"/>
                </a:solidFill>
                <a:effectLst/>
                <a:latin typeface="+mn-lt"/>
                <a:ea typeface="+mn-ea"/>
                <a:cs typeface="+mn-cs"/>
              </a:rPr>
              <a:t>Ciavaglia</a:t>
            </a:r>
            <a:r>
              <a:rPr lang="en-US" sz="1200" kern="1200" dirty="0">
                <a:solidFill>
                  <a:schemeClr val="tx1"/>
                </a:solidFill>
                <a:effectLst/>
                <a:latin typeface="+mn-lt"/>
                <a:ea typeface="+mn-ea"/>
                <a:cs typeface="+mn-cs"/>
              </a:rPr>
              <a:t> CE, </a:t>
            </a:r>
            <a:r>
              <a:rPr lang="en-US" sz="1200" kern="1200" dirty="0" err="1">
                <a:solidFill>
                  <a:schemeClr val="tx1"/>
                </a:solidFill>
                <a:effectLst/>
                <a:latin typeface="+mn-lt"/>
                <a:ea typeface="+mn-ea"/>
                <a:cs typeface="+mn-cs"/>
              </a:rPr>
              <a:t>Elbehairy</a:t>
            </a:r>
            <a:r>
              <a:rPr lang="en-US" sz="1200" kern="1200" dirty="0">
                <a:solidFill>
                  <a:schemeClr val="tx1"/>
                </a:solidFill>
                <a:effectLst/>
                <a:latin typeface="+mn-lt"/>
                <a:ea typeface="+mn-ea"/>
                <a:cs typeface="+mn-cs"/>
              </a:rPr>
              <a:t> AF, Webb KA, Ora J,</a:t>
            </a:r>
          </a:p>
          <a:p>
            <a:r>
              <a:rPr lang="en-US" sz="1200" kern="1200" dirty="0">
                <a:solidFill>
                  <a:schemeClr val="tx1"/>
                </a:solidFill>
                <a:effectLst/>
                <a:latin typeface="+mn-lt"/>
                <a:ea typeface="+mn-ea"/>
                <a:cs typeface="+mn-cs"/>
              </a:rPr>
              <a:t>et al. Common mechanisms of dyspnea in chronic interstitial and</a:t>
            </a:r>
          </a:p>
          <a:p>
            <a:r>
              <a:rPr lang="en-US" sz="1200" kern="1200" dirty="0">
                <a:solidFill>
                  <a:schemeClr val="tx1"/>
                </a:solidFill>
                <a:effectLst/>
                <a:latin typeface="+mn-lt"/>
                <a:ea typeface="+mn-ea"/>
                <a:cs typeface="+mn-cs"/>
              </a:rPr>
              <a:t>obstructive lung disorders. Am J Respir Crit Care Med 2016;193:</a:t>
            </a:r>
          </a:p>
          <a:p>
            <a:r>
              <a:rPr lang="en-US" sz="1200" kern="1200" dirty="0">
                <a:solidFill>
                  <a:schemeClr val="tx1"/>
                </a:solidFill>
                <a:effectLst/>
                <a:latin typeface="+mn-lt"/>
                <a:ea typeface="+mn-ea"/>
                <a:cs typeface="+mn-cs"/>
              </a:rPr>
              <a:t>299–309.</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107. </a:t>
            </a:r>
            <a:r>
              <a:rPr lang="en-US" sz="1200" kern="1200" dirty="0" err="1">
                <a:solidFill>
                  <a:schemeClr val="tx1"/>
                </a:solidFill>
                <a:effectLst/>
                <a:latin typeface="+mn-lt"/>
                <a:ea typeface="+mn-ea"/>
                <a:cs typeface="+mn-cs"/>
              </a:rPr>
              <a:t>Jubran</a:t>
            </a:r>
            <a:r>
              <a:rPr lang="en-US" sz="1200" kern="1200" dirty="0">
                <a:solidFill>
                  <a:schemeClr val="tx1"/>
                </a:solidFill>
                <a:effectLst/>
                <a:latin typeface="+mn-lt"/>
                <a:ea typeface="+mn-ea"/>
                <a:cs typeface="+mn-cs"/>
              </a:rPr>
              <a:t> A, Tobin MJ. Pathophysiologic basis of acute</a:t>
            </a:r>
          </a:p>
          <a:p>
            <a:r>
              <a:rPr lang="en-US" sz="1200" kern="1200" dirty="0">
                <a:solidFill>
                  <a:schemeClr val="tx1"/>
                </a:solidFill>
                <a:effectLst/>
                <a:latin typeface="+mn-lt"/>
                <a:ea typeface="+mn-ea"/>
                <a:cs typeface="+mn-cs"/>
              </a:rPr>
              <a:t>respiratory distress in patients who fail a trial of weaning from</a:t>
            </a:r>
          </a:p>
          <a:p>
            <a:r>
              <a:rPr lang="en-US" sz="1200" kern="1200" dirty="0">
                <a:solidFill>
                  <a:schemeClr val="tx1"/>
                </a:solidFill>
                <a:effectLst/>
                <a:latin typeface="+mn-lt"/>
                <a:ea typeface="+mn-ea"/>
                <a:cs typeface="+mn-cs"/>
              </a:rPr>
              <a:t>mechanical ventilation. Am J Respir Crit Care Med 1997;155:</a:t>
            </a:r>
          </a:p>
          <a:p>
            <a:r>
              <a:rPr lang="en-US" sz="1200" kern="1200" dirty="0">
                <a:solidFill>
                  <a:schemeClr val="tx1"/>
                </a:solidFill>
                <a:effectLst/>
                <a:latin typeface="+mn-lt"/>
                <a:ea typeface="+mn-ea"/>
                <a:cs typeface="+mn-cs"/>
              </a:rPr>
              <a:t>906–915.</a:t>
            </a:r>
          </a:p>
          <a:p>
            <a:endParaRPr lang="en-US" sz="1200" kern="1200" dirty="0">
              <a:solidFill>
                <a:schemeClr val="tx1"/>
              </a:solidFill>
              <a:effectLst/>
              <a:latin typeface="+mn-lt"/>
              <a:ea typeface="+mn-ea"/>
              <a:cs typeface="+mn-cs"/>
            </a:endParaRPr>
          </a:p>
          <a:p>
            <a:endParaRPr lang="en-US" dirty="0"/>
          </a:p>
          <a:p>
            <a:endParaRPr lang="en-US" dirty="0"/>
          </a:p>
          <a:p>
            <a:endParaRPr lang="en-US" dirty="0"/>
          </a:p>
          <a:p>
            <a:r>
              <a:rPr lang="en-US" dirty="0" err="1"/>
              <a:t>Kyo</a:t>
            </a:r>
            <a:r>
              <a:rPr lang="en-US" dirty="0"/>
              <a:t> meta-analysis - https://</a:t>
            </a:r>
            <a:r>
              <a:rPr lang="en-US" dirty="0" err="1"/>
              <a:t>jintensivecare.biomedcentral.com</a:t>
            </a:r>
            <a:r>
              <a:rPr lang="en-US" dirty="0"/>
              <a:t>/articles/10.1186/s40560-021-00565-5</a:t>
            </a:r>
          </a:p>
        </p:txBody>
      </p:sp>
      <p:sp>
        <p:nvSpPr>
          <p:cNvPr id="4" name="Slide Number Placeholder 3"/>
          <p:cNvSpPr>
            <a:spLocks noGrp="1"/>
          </p:cNvSpPr>
          <p:nvPr>
            <p:ph type="sldNum" sz="quarter" idx="5"/>
          </p:nvPr>
        </p:nvSpPr>
        <p:spPr/>
        <p:txBody>
          <a:bodyPr/>
          <a:lstStyle/>
          <a:p>
            <a:fld id="{8ABF0BA1-B117-414A-ADB2-89A866120D29}" type="slidenum">
              <a:rPr lang="en-US" smtClean="0"/>
              <a:t>11</a:t>
            </a:fld>
            <a:endParaRPr lang="en-US"/>
          </a:p>
        </p:txBody>
      </p:sp>
    </p:spTree>
    <p:extLst>
      <p:ext uri="{BB962C8B-B14F-4D97-AF65-F5344CB8AC3E}">
        <p14:creationId xmlns:p14="http://schemas.microsoft.com/office/powerpoint/2010/main" val="38998085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9310FC-7034-BB48-B198-79B2E491C2E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7F82293-6C53-8B45-B546-C8FC34D2D63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3B90754-C0C0-D843-8491-55442175BF31}"/>
              </a:ext>
            </a:extLst>
          </p:cNvPr>
          <p:cNvSpPr>
            <a:spLocks noGrp="1"/>
          </p:cNvSpPr>
          <p:nvPr>
            <p:ph type="dt" sz="half" idx="10"/>
          </p:nvPr>
        </p:nvSpPr>
        <p:spPr/>
        <p:txBody>
          <a:bodyPr/>
          <a:lstStyle/>
          <a:p>
            <a:fld id="{4A189508-FA6D-6B42-A577-7FB9674EC0F4}" type="datetimeFigureOut">
              <a:rPr lang="en-US" smtClean="0"/>
              <a:t>9/25/22</a:t>
            </a:fld>
            <a:endParaRPr lang="en-US"/>
          </a:p>
        </p:txBody>
      </p:sp>
      <p:sp>
        <p:nvSpPr>
          <p:cNvPr id="5" name="Footer Placeholder 4">
            <a:extLst>
              <a:ext uri="{FF2B5EF4-FFF2-40B4-BE49-F238E27FC236}">
                <a16:creationId xmlns:a16="http://schemas.microsoft.com/office/drawing/2014/main" id="{14A9C6D0-680C-5B48-83B7-22F3688F9F5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1E1C5C0-D7D9-014C-ABBE-A595FFEDB28A}"/>
              </a:ext>
            </a:extLst>
          </p:cNvPr>
          <p:cNvSpPr>
            <a:spLocks noGrp="1"/>
          </p:cNvSpPr>
          <p:nvPr>
            <p:ph type="sldNum" sz="quarter" idx="12"/>
          </p:nvPr>
        </p:nvSpPr>
        <p:spPr/>
        <p:txBody>
          <a:bodyPr/>
          <a:lstStyle/>
          <a:p>
            <a:fld id="{6A4434F2-5E1E-C743-92E4-92D62F4EE118}" type="slidenum">
              <a:rPr lang="en-US" smtClean="0"/>
              <a:t>‹#›</a:t>
            </a:fld>
            <a:endParaRPr lang="en-US"/>
          </a:p>
        </p:txBody>
      </p:sp>
    </p:spTree>
    <p:extLst>
      <p:ext uri="{BB962C8B-B14F-4D97-AF65-F5344CB8AC3E}">
        <p14:creationId xmlns:p14="http://schemas.microsoft.com/office/powerpoint/2010/main" val="7605309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872410-85EE-C74D-A758-922F5764249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10BB0C2-10FF-7B48-92F2-FF335826D8A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73CE3F7-C102-FE4E-9BAB-626470B00813}"/>
              </a:ext>
            </a:extLst>
          </p:cNvPr>
          <p:cNvSpPr>
            <a:spLocks noGrp="1"/>
          </p:cNvSpPr>
          <p:nvPr>
            <p:ph type="dt" sz="half" idx="10"/>
          </p:nvPr>
        </p:nvSpPr>
        <p:spPr/>
        <p:txBody>
          <a:bodyPr/>
          <a:lstStyle/>
          <a:p>
            <a:fld id="{4A189508-FA6D-6B42-A577-7FB9674EC0F4}" type="datetimeFigureOut">
              <a:rPr lang="en-US" smtClean="0"/>
              <a:t>9/25/22</a:t>
            </a:fld>
            <a:endParaRPr lang="en-US"/>
          </a:p>
        </p:txBody>
      </p:sp>
      <p:sp>
        <p:nvSpPr>
          <p:cNvPr id="5" name="Footer Placeholder 4">
            <a:extLst>
              <a:ext uri="{FF2B5EF4-FFF2-40B4-BE49-F238E27FC236}">
                <a16:creationId xmlns:a16="http://schemas.microsoft.com/office/drawing/2014/main" id="{3E873148-BC47-F04D-9765-E0A0DBA8177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0255870-9793-F94C-B7D7-D6685BD3549D}"/>
              </a:ext>
            </a:extLst>
          </p:cNvPr>
          <p:cNvSpPr>
            <a:spLocks noGrp="1"/>
          </p:cNvSpPr>
          <p:nvPr>
            <p:ph type="sldNum" sz="quarter" idx="12"/>
          </p:nvPr>
        </p:nvSpPr>
        <p:spPr/>
        <p:txBody>
          <a:bodyPr/>
          <a:lstStyle/>
          <a:p>
            <a:fld id="{6A4434F2-5E1E-C743-92E4-92D62F4EE118}" type="slidenum">
              <a:rPr lang="en-US" smtClean="0"/>
              <a:t>‹#›</a:t>
            </a:fld>
            <a:endParaRPr lang="en-US"/>
          </a:p>
        </p:txBody>
      </p:sp>
    </p:spTree>
    <p:extLst>
      <p:ext uri="{BB962C8B-B14F-4D97-AF65-F5344CB8AC3E}">
        <p14:creationId xmlns:p14="http://schemas.microsoft.com/office/powerpoint/2010/main" val="39902448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0D89483-7D4C-4141-8A8A-44EDEE6E24C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F3A1E06-8C3F-6040-A26E-5BA43360528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B73887B-646E-9E43-9BFF-3B7B6BB0E0D6}"/>
              </a:ext>
            </a:extLst>
          </p:cNvPr>
          <p:cNvSpPr>
            <a:spLocks noGrp="1"/>
          </p:cNvSpPr>
          <p:nvPr>
            <p:ph type="dt" sz="half" idx="10"/>
          </p:nvPr>
        </p:nvSpPr>
        <p:spPr/>
        <p:txBody>
          <a:bodyPr/>
          <a:lstStyle/>
          <a:p>
            <a:fld id="{4A189508-FA6D-6B42-A577-7FB9674EC0F4}" type="datetimeFigureOut">
              <a:rPr lang="en-US" smtClean="0"/>
              <a:t>9/25/22</a:t>
            </a:fld>
            <a:endParaRPr lang="en-US"/>
          </a:p>
        </p:txBody>
      </p:sp>
      <p:sp>
        <p:nvSpPr>
          <p:cNvPr id="5" name="Footer Placeholder 4">
            <a:extLst>
              <a:ext uri="{FF2B5EF4-FFF2-40B4-BE49-F238E27FC236}">
                <a16:creationId xmlns:a16="http://schemas.microsoft.com/office/drawing/2014/main" id="{8D51CF7A-4591-BE49-B611-1EEB2ECCC9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DA08166-43F6-4549-87BD-07EC588345AA}"/>
              </a:ext>
            </a:extLst>
          </p:cNvPr>
          <p:cNvSpPr>
            <a:spLocks noGrp="1"/>
          </p:cNvSpPr>
          <p:nvPr>
            <p:ph type="sldNum" sz="quarter" idx="12"/>
          </p:nvPr>
        </p:nvSpPr>
        <p:spPr/>
        <p:txBody>
          <a:bodyPr/>
          <a:lstStyle/>
          <a:p>
            <a:fld id="{6A4434F2-5E1E-C743-92E4-92D62F4EE118}" type="slidenum">
              <a:rPr lang="en-US" smtClean="0"/>
              <a:t>‹#›</a:t>
            </a:fld>
            <a:endParaRPr lang="en-US"/>
          </a:p>
        </p:txBody>
      </p:sp>
    </p:spTree>
    <p:extLst>
      <p:ext uri="{BB962C8B-B14F-4D97-AF65-F5344CB8AC3E}">
        <p14:creationId xmlns:p14="http://schemas.microsoft.com/office/powerpoint/2010/main" val="17025682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F34F72-98FB-EE45-860E-8AA213BEE65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3695728-BBBC-CF40-B49B-726284A70A8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629DC16-7D32-6A49-9012-0C58D312C92E}"/>
              </a:ext>
            </a:extLst>
          </p:cNvPr>
          <p:cNvSpPr>
            <a:spLocks noGrp="1"/>
          </p:cNvSpPr>
          <p:nvPr>
            <p:ph type="dt" sz="half" idx="10"/>
          </p:nvPr>
        </p:nvSpPr>
        <p:spPr/>
        <p:txBody>
          <a:bodyPr/>
          <a:lstStyle/>
          <a:p>
            <a:fld id="{4A189508-FA6D-6B42-A577-7FB9674EC0F4}" type="datetimeFigureOut">
              <a:rPr lang="en-US" smtClean="0"/>
              <a:t>9/25/22</a:t>
            </a:fld>
            <a:endParaRPr lang="en-US"/>
          </a:p>
        </p:txBody>
      </p:sp>
      <p:sp>
        <p:nvSpPr>
          <p:cNvPr id="5" name="Footer Placeholder 4">
            <a:extLst>
              <a:ext uri="{FF2B5EF4-FFF2-40B4-BE49-F238E27FC236}">
                <a16:creationId xmlns:a16="http://schemas.microsoft.com/office/drawing/2014/main" id="{88EB2FBE-6481-D845-8216-DB000852C4B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742E253-3D05-6A4B-85C3-1158AB1F4599}"/>
              </a:ext>
            </a:extLst>
          </p:cNvPr>
          <p:cNvSpPr>
            <a:spLocks noGrp="1"/>
          </p:cNvSpPr>
          <p:nvPr>
            <p:ph type="sldNum" sz="quarter" idx="12"/>
          </p:nvPr>
        </p:nvSpPr>
        <p:spPr/>
        <p:txBody>
          <a:bodyPr/>
          <a:lstStyle/>
          <a:p>
            <a:fld id="{6A4434F2-5E1E-C743-92E4-92D62F4EE118}" type="slidenum">
              <a:rPr lang="en-US" smtClean="0"/>
              <a:t>‹#›</a:t>
            </a:fld>
            <a:endParaRPr lang="en-US"/>
          </a:p>
        </p:txBody>
      </p:sp>
    </p:spTree>
    <p:extLst>
      <p:ext uri="{BB962C8B-B14F-4D97-AF65-F5344CB8AC3E}">
        <p14:creationId xmlns:p14="http://schemas.microsoft.com/office/powerpoint/2010/main" val="1931146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9F7F30-7BBA-C44F-9B15-E3473A81B58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693FA24-7090-7A45-8D3B-16ABA901BC6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D101B71-8D38-6343-8BAB-B6B8FCD5D6F4}"/>
              </a:ext>
            </a:extLst>
          </p:cNvPr>
          <p:cNvSpPr>
            <a:spLocks noGrp="1"/>
          </p:cNvSpPr>
          <p:nvPr>
            <p:ph type="dt" sz="half" idx="10"/>
          </p:nvPr>
        </p:nvSpPr>
        <p:spPr/>
        <p:txBody>
          <a:bodyPr/>
          <a:lstStyle/>
          <a:p>
            <a:fld id="{4A189508-FA6D-6B42-A577-7FB9674EC0F4}" type="datetimeFigureOut">
              <a:rPr lang="en-US" smtClean="0"/>
              <a:t>9/25/22</a:t>
            </a:fld>
            <a:endParaRPr lang="en-US"/>
          </a:p>
        </p:txBody>
      </p:sp>
      <p:sp>
        <p:nvSpPr>
          <p:cNvPr id="5" name="Footer Placeholder 4">
            <a:extLst>
              <a:ext uri="{FF2B5EF4-FFF2-40B4-BE49-F238E27FC236}">
                <a16:creationId xmlns:a16="http://schemas.microsoft.com/office/drawing/2014/main" id="{AD113D22-3A9D-BB4B-B845-CE304CD34B4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6F4C862-7D98-8248-A9E6-E9E9EE5D5386}"/>
              </a:ext>
            </a:extLst>
          </p:cNvPr>
          <p:cNvSpPr>
            <a:spLocks noGrp="1"/>
          </p:cNvSpPr>
          <p:nvPr>
            <p:ph type="sldNum" sz="quarter" idx="12"/>
          </p:nvPr>
        </p:nvSpPr>
        <p:spPr/>
        <p:txBody>
          <a:bodyPr/>
          <a:lstStyle/>
          <a:p>
            <a:fld id="{6A4434F2-5E1E-C743-92E4-92D62F4EE118}" type="slidenum">
              <a:rPr lang="en-US" smtClean="0"/>
              <a:t>‹#›</a:t>
            </a:fld>
            <a:endParaRPr lang="en-US"/>
          </a:p>
        </p:txBody>
      </p:sp>
    </p:spTree>
    <p:extLst>
      <p:ext uri="{BB962C8B-B14F-4D97-AF65-F5344CB8AC3E}">
        <p14:creationId xmlns:p14="http://schemas.microsoft.com/office/powerpoint/2010/main" val="11013247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3B8CAF-A467-924A-9936-5D034503F40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133C6B2-48CB-1548-A714-B8675D91F44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A4518B5-2C98-C74F-9BD5-BD8307A03A0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C595F45-2C1B-3C4B-8A19-9A6C8E0BA5DE}"/>
              </a:ext>
            </a:extLst>
          </p:cNvPr>
          <p:cNvSpPr>
            <a:spLocks noGrp="1"/>
          </p:cNvSpPr>
          <p:nvPr>
            <p:ph type="dt" sz="half" idx="10"/>
          </p:nvPr>
        </p:nvSpPr>
        <p:spPr/>
        <p:txBody>
          <a:bodyPr/>
          <a:lstStyle/>
          <a:p>
            <a:fld id="{4A189508-FA6D-6B42-A577-7FB9674EC0F4}" type="datetimeFigureOut">
              <a:rPr lang="en-US" smtClean="0"/>
              <a:t>9/25/22</a:t>
            </a:fld>
            <a:endParaRPr lang="en-US"/>
          </a:p>
        </p:txBody>
      </p:sp>
      <p:sp>
        <p:nvSpPr>
          <p:cNvPr id="6" name="Footer Placeholder 5">
            <a:extLst>
              <a:ext uri="{FF2B5EF4-FFF2-40B4-BE49-F238E27FC236}">
                <a16:creationId xmlns:a16="http://schemas.microsoft.com/office/drawing/2014/main" id="{7B75B1E4-AC31-614E-B3C8-9CA1D479BB1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EFD0966-CB8C-A245-BDC1-7B2E706776AB}"/>
              </a:ext>
            </a:extLst>
          </p:cNvPr>
          <p:cNvSpPr>
            <a:spLocks noGrp="1"/>
          </p:cNvSpPr>
          <p:nvPr>
            <p:ph type="sldNum" sz="quarter" idx="12"/>
          </p:nvPr>
        </p:nvSpPr>
        <p:spPr/>
        <p:txBody>
          <a:bodyPr/>
          <a:lstStyle/>
          <a:p>
            <a:fld id="{6A4434F2-5E1E-C743-92E4-92D62F4EE118}" type="slidenum">
              <a:rPr lang="en-US" smtClean="0"/>
              <a:t>‹#›</a:t>
            </a:fld>
            <a:endParaRPr lang="en-US"/>
          </a:p>
        </p:txBody>
      </p:sp>
    </p:spTree>
    <p:extLst>
      <p:ext uri="{BB962C8B-B14F-4D97-AF65-F5344CB8AC3E}">
        <p14:creationId xmlns:p14="http://schemas.microsoft.com/office/powerpoint/2010/main" val="24922384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6FD168-3D9A-554B-B47F-B95BFA6A1F9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D70FCF5-489F-1745-A4A2-CC8C498902B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A246BD6-5987-B948-BF41-3BF814C7464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4E5552D-48F6-3A4D-8502-4D459068859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304829E-67E1-8E44-9326-2F8213775A8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837A127-36E9-8B47-B872-A525A3AF8F00}"/>
              </a:ext>
            </a:extLst>
          </p:cNvPr>
          <p:cNvSpPr>
            <a:spLocks noGrp="1"/>
          </p:cNvSpPr>
          <p:nvPr>
            <p:ph type="dt" sz="half" idx="10"/>
          </p:nvPr>
        </p:nvSpPr>
        <p:spPr/>
        <p:txBody>
          <a:bodyPr/>
          <a:lstStyle/>
          <a:p>
            <a:fld id="{4A189508-FA6D-6B42-A577-7FB9674EC0F4}" type="datetimeFigureOut">
              <a:rPr lang="en-US" smtClean="0"/>
              <a:t>9/25/22</a:t>
            </a:fld>
            <a:endParaRPr lang="en-US"/>
          </a:p>
        </p:txBody>
      </p:sp>
      <p:sp>
        <p:nvSpPr>
          <p:cNvPr id="8" name="Footer Placeholder 7">
            <a:extLst>
              <a:ext uri="{FF2B5EF4-FFF2-40B4-BE49-F238E27FC236}">
                <a16:creationId xmlns:a16="http://schemas.microsoft.com/office/drawing/2014/main" id="{ACFEF7C9-6833-2949-9A41-094B64A7C5D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6F1974A-58C7-634D-8A56-406A2CE658E5}"/>
              </a:ext>
            </a:extLst>
          </p:cNvPr>
          <p:cNvSpPr>
            <a:spLocks noGrp="1"/>
          </p:cNvSpPr>
          <p:nvPr>
            <p:ph type="sldNum" sz="quarter" idx="12"/>
          </p:nvPr>
        </p:nvSpPr>
        <p:spPr/>
        <p:txBody>
          <a:bodyPr/>
          <a:lstStyle/>
          <a:p>
            <a:fld id="{6A4434F2-5E1E-C743-92E4-92D62F4EE118}" type="slidenum">
              <a:rPr lang="en-US" smtClean="0"/>
              <a:t>‹#›</a:t>
            </a:fld>
            <a:endParaRPr lang="en-US"/>
          </a:p>
        </p:txBody>
      </p:sp>
    </p:spTree>
    <p:extLst>
      <p:ext uri="{BB962C8B-B14F-4D97-AF65-F5344CB8AC3E}">
        <p14:creationId xmlns:p14="http://schemas.microsoft.com/office/powerpoint/2010/main" val="25545349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982793-129D-804E-8E07-3AB7DA0E390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DF07643-93ED-2243-B28E-1C7F0A133006}"/>
              </a:ext>
            </a:extLst>
          </p:cNvPr>
          <p:cNvSpPr>
            <a:spLocks noGrp="1"/>
          </p:cNvSpPr>
          <p:nvPr>
            <p:ph type="dt" sz="half" idx="10"/>
          </p:nvPr>
        </p:nvSpPr>
        <p:spPr/>
        <p:txBody>
          <a:bodyPr/>
          <a:lstStyle/>
          <a:p>
            <a:fld id="{4A189508-FA6D-6B42-A577-7FB9674EC0F4}" type="datetimeFigureOut">
              <a:rPr lang="en-US" smtClean="0"/>
              <a:t>9/25/22</a:t>
            </a:fld>
            <a:endParaRPr lang="en-US"/>
          </a:p>
        </p:txBody>
      </p:sp>
      <p:sp>
        <p:nvSpPr>
          <p:cNvPr id="4" name="Footer Placeholder 3">
            <a:extLst>
              <a:ext uri="{FF2B5EF4-FFF2-40B4-BE49-F238E27FC236}">
                <a16:creationId xmlns:a16="http://schemas.microsoft.com/office/drawing/2014/main" id="{B9077E83-F43E-1342-9825-6CA3AFF6110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534D118-AFD5-EE44-BEC4-FE20F92FD7C2}"/>
              </a:ext>
            </a:extLst>
          </p:cNvPr>
          <p:cNvSpPr>
            <a:spLocks noGrp="1"/>
          </p:cNvSpPr>
          <p:nvPr>
            <p:ph type="sldNum" sz="quarter" idx="12"/>
          </p:nvPr>
        </p:nvSpPr>
        <p:spPr/>
        <p:txBody>
          <a:bodyPr/>
          <a:lstStyle/>
          <a:p>
            <a:fld id="{6A4434F2-5E1E-C743-92E4-92D62F4EE118}" type="slidenum">
              <a:rPr lang="en-US" smtClean="0"/>
              <a:t>‹#›</a:t>
            </a:fld>
            <a:endParaRPr lang="en-US"/>
          </a:p>
        </p:txBody>
      </p:sp>
    </p:spTree>
    <p:extLst>
      <p:ext uri="{BB962C8B-B14F-4D97-AF65-F5344CB8AC3E}">
        <p14:creationId xmlns:p14="http://schemas.microsoft.com/office/powerpoint/2010/main" val="39647678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87A0F95-336C-DD4A-8FBA-5F8D9308A605}"/>
              </a:ext>
            </a:extLst>
          </p:cNvPr>
          <p:cNvSpPr>
            <a:spLocks noGrp="1"/>
          </p:cNvSpPr>
          <p:nvPr>
            <p:ph type="dt" sz="half" idx="10"/>
          </p:nvPr>
        </p:nvSpPr>
        <p:spPr/>
        <p:txBody>
          <a:bodyPr/>
          <a:lstStyle/>
          <a:p>
            <a:fld id="{4A189508-FA6D-6B42-A577-7FB9674EC0F4}" type="datetimeFigureOut">
              <a:rPr lang="en-US" smtClean="0"/>
              <a:t>9/25/22</a:t>
            </a:fld>
            <a:endParaRPr lang="en-US"/>
          </a:p>
        </p:txBody>
      </p:sp>
      <p:sp>
        <p:nvSpPr>
          <p:cNvPr id="3" name="Footer Placeholder 2">
            <a:extLst>
              <a:ext uri="{FF2B5EF4-FFF2-40B4-BE49-F238E27FC236}">
                <a16:creationId xmlns:a16="http://schemas.microsoft.com/office/drawing/2014/main" id="{0FB40E39-8F6A-444E-8F8F-88D33A00857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6EFB6DD-607F-264A-97FC-EE5B3A6C7035}"/>
              </a:ext>
            </a:extLst>
          </p:cNvPr>
          <p:cNvSpPr>
            <a:spLocks noGrp="1"/>
          </p:cNvSpPr>
          <p:nvPr>
            <p:ph type="sldNum" sz="quarter" idx="12"/>
          </p:nvPr>
        </p:nvSpPr>
        <p:spPr/>
        <p:txBody>
          <a:bodyPr/>
          <a:lstStyle/>
          <a:p>
            <a:fld id="{6A4434F2-5E1E-C743-92E4-92D62F4EE118}" type="slidenum">
              <a:rPr lang="en-US" smtClean="0"/>
              <a:t>‹#›</a:t>
            </a:fld>
            <a:endParaRPr lang="en-US"/>
          </a:p>
        </p:txBody>
      </p:sp>
    </p:spTree>
    <p:extLst>
      <p:ext uri="{BB962C8B-B14F-4D97-AF65-F5344CB8AC3E}">
        <p14:creationId xmlns:p14="http://schemas.microsoft.com/office/powerpoint/2010/main" val="27037752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4854C6-126D-EA4D-8CDE-5EEAFFACDDC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D67EE09-4B86-2E40-AB11-7640B2198D4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1E64FBD-C048-0E4C-A5DB-9932696E31A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343AC4A-7C40-CD4F-A731-9DC70CF9AE1E}"/>
              </a:ext>
            </a:extLst>
          </p:cNvPr>
          <p:cNvSpPr>
            <a:spLocks noGrp="1"/>
          </p:cNvSpPr>
          <p:nvPr>
            <p:ph type="dt" sz="half" idx="10"/>
          </p:nvPr>
        </p:nvSpPr>
        <p:spPr/>
        <p:txBody>
          <a:bodyPr/>
          <a:lstStyle/>
          <a:p>
            <a:fld id="{4A189508-FA6D-6B42-A577-7FB9674EC0F4}" type="datetimeFigureOut">
              <a:rPr lang="en-US" smtClean="0"/>
              <a:t>9/25/22</a:t>
            </a:fld>
            <a:endParaRPr lang="en-US"/>
          </a:p>
        </p:txBody>
      </p:sp>
      <p:sp>
        <p:nvSpPr>
          <p:cNvPr id="6" name="Footer Placeholder 5">
            <a:extLst>
              <a:ext uri="{FF2B5EF4-FFF2-40B4-BE49-F238E27FC236}">
                <a16:creationId xmlns:a16="http://schemas.microsoft.com/office/drawing/2014/main" id="{6BEDBCE9-1177-6343-B1B7-9BDB6120DEE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B94879E-EB7F-8A45-8543-77978F51A6FB}"/>
              </a:ext>
            </a:extLst>
          </p:cNvPr>
          <p:cNvSpPr>
            <a:spLocks noGrp="1"/>
          </p:cNvSpPr>
          <p:nvPr>
            <p:ph type="sldNum" sz="quarter" idx="12"/>
          </p:nvPr>
        </p:nvSpPr>
        <p:spPr/>
        <p:txBody>
          <a:bodyPr/>
          <a:lstStyle/>
          <a:p>
            <a:fld id="{6A4434F2-5E1E-C743-92E4-92D62F4EE118}" type="slidenum">
              <a:rPr lang="en-US" smtClean="0"/>
              <a:t>‹#›</a:t>
            </a:fld>
            <a:endParaRPr lang="en-US"/>
          </a:p>
        </p:txBody>
      </p:sp>
    </p:spTree>
    <p:extLst>
      <p:ext uri="{BB962C8B-B14F-4D97-AF65-F5344CB8AC3E}">
        <p14:creationId xmlns:p14="http://schemas.microsoft.com/office/powerpoint/2010/main" val="13003073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AB1F58-9EC9-8A4C-830D-3C2134CE790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A4B9E8C-CCCB-FC40-BC1F-9D5485A608A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4FD96B7-86D3-9645-9D78-BC482475DE7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9D7EF4E-5929-C842-8C7B-8825B25DA66C}"/>
              </a:ext>
            </a:extLst>
          </p:cNvPr>
          <p:cNvSpPr>
            <a:spLocks noGrp="1"/>
          </p:cNvSpPr>
          <p:nvPr>
            <p:ph type="dt" sz="half" idx="10"/>
          </p:nvPr>
        </p:nvSpPr>
        <p:spPr/>
        <p:txBody>
          <a:bodyPr/>
          <a:lstStyle/>
          <a:p>
            <a:fld id="{4A189508-FA6D-6B42-A577-7FB9674EC0F4}" type="datetimeFigureOut">
              <a:rPr lang="en-US" smtClean="0"/>
              <a:t>9/25/22</a:t>
            </a:fld>
            <a:endParaRPr lang="en-US"/>
          </a:p>
        </p:txBody>
      </p:sp>
      <p:sp>
        <p:nvSpPr>
          <p:cNvPr id="6" name="Footer Placeholder 5">
            <a:extLst>
              <a:ext uri="{FF2B5EF4-FFF2-40B4-BE49-F238E27FC236}">
                <a16:creationId xmlns:a16="http://schemas.microsoft.com/office/drawing/2014/main" id="{24039E92-F337-A646-A180-B2BA9669B3F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4DD1B48-F68A-2049-B069-C1971E2D3ED7}"/>
              </a:ext>
            </a:extLst>
          </p:cNvPr>
          <p:cNvSpPr>
            <a:spLocks noGrp="1"/>
          </p:cNvSpPr>
          <p:nvPr>
            <p:ph type="sldNum" sz="quarter" idx="12"/>
          </p:nvPr>
        </p:nvSpPr>
        <p:spPr/>
        <p:txBody>
          <a:bodyPr/>
          <a:lstStyle/>
          <a:p>
            <a:fld id="{6A4434F2-5E1E-C743-92E4-92D62F4EE118}" type="slidenum">
              <a:rPr lang="en-US" smtClean="0"/>
              <a:t>‹#›</a:t>
            </a:fld>
            <a:endParaRPr lang="en-US"/>
          </a:p>
        </p:txBody>
      </p:sp>
    </p:spTree>
    <p:extLst>
      <p:ext uri="{BB962C8B-B14F-4D97-AF65-F5344CB8AC3E}">
        <p14:creationId xmlns:p14="http://schemas.microsoft.com/office/powerpoint/2010/main" val="250280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EFC65C5-5B8F-914D-8EBC-DAE132ABBDF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CE1344F-EFA9-1743-9EA7-0CE4366DED2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E88C7F9-69E1-3143-B088-BB53052714E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A189508-FA6D-6B42-A577-7FB9674EC0F4}" type="datetimeFigureOut">
              <a:rPr lang="en-US" smtClean="0"/>
              <a:t>9/25/22</a:t>
            </a:fld>
            <a:endParaRPr lang="en-US"/>
          </a:p>
        </p:txBody>
      </p:sp>
      <p:sp>
        <p:nvSpPr>
          <p:cNvPr id="5" name="Footer Placeholder 4">
            <a:extLst>
              <a:ext uri="{FF2B5EF4-FFF2-40B4-BE49-F238E27FC236}">
                <a16:creationId xmlns:a16="http://schemas.microsoft.com/office/drawing/2014/main" id="{35137E89-1E40-124A-B6BB-9A5F97D5CE6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69B7078-43B2-0342-B62B-90E57703F49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A4434F2-5E1E-C743-92E4-92D62F4EE118}" type="slidenum">
              <a:rPr lang="en-US" smtClean="0"/>
              <a:t>‹#›</a:t>
            </a:fld>
            <a:endParaRPr lang="en-US"/>
          </a:p>
        </p:txBody>
      </p:sp>
    </p:spTree>
    <p:extLst>
      <p:ext uri="{BB962C8B-B14F-4D97-AF65-F5344CB8AC3E}">
        <p14:creationId xmlns:p14="http://schemas.microsoft.com/office/powerpoint/2010/main" val="34391650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9.tiff"/><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jpeg"/></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validtrials.info/sct2016/slides/"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2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2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39.png"/></Relationships>
</file>

<file path=ppt/slides/_rels/slide2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3.tiff"/><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5.tiff"/><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46.tiff"/></Relationships>
</file>

<file path=ppt/slides/_rels/slide43.xml.rels><?xml version="1.0" encoding="UTF-8" standalone="yes"?>
<Relationships xmlns="http://schemas.openxmlformats.org/package/2006/relationships"><Relationship Id="rId3" Type="http://schemas.openxmlformats.org/officeDocument/2006/relationships/hyperlink" Target="https://doi.org/10.1164/rccm.202201-0078ED" TargetMode="External"/><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4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4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image" Target="../media/image54.jpeg"/><Relationship Id="rId4" Type="http://schemas.openxmlformats.org/officeDocument/2006/relationships/image" Target="../media/image53.jpeg"/></Relationships>
</file>

<file path=ppt/slides/_rels/slide4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8.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56.pn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F37D43-76B9-EA4D-B6EB-03B854F0B42C}"/>
              </a:ext>
            </a:extLst>
          </p:cNvPr>
          <p:cNvSpPr>
            <a:spLocks noGrp="1"/>
          </p:cNvSpPr>
          <p:nvPr>
            <p:ph type="ctrTitle"/>
          </p:nvPr>
        </p:nvSpPr>
        <p:spPr/>
        <p:txBody>
          <a:bodyPr/>
          <a:lstStyle/>
          <a:p>
            <a:r>
              <a:rPr lang="en-US" dirty="0"/>
              <a:t>Drive to Breathe in (COVID) ARDS</a:t>
            </a:r>
          </a:p>
        </p:txBody>
      </p:sp>
      <p:sp>
        <p:nvSpPr>
          <p:cNvPr id="3" name="Subtitle 2">
            <a:extLst>
              <a:ext uri="{FF2B5EF4-FFF2-40B4-BE49-F238E27FC236}">
                <a16:creationId xmlns:a16="http://schemas.microsoft.com/office/drawing/2014/main" id="{7B4DC870-4ADE-204F-884F-05977CBFE9E0}"/>
              </a:ext>
            </a:extLst>
          </p:cNvPr>
          <p:cNvSpPr>
            <a:spLocks noGrp="1"/>
          </p:cNvSpPr>
          <p:nvPr>
            <p:ph type="subTitle" idx="1"/>
          </p:nvPr>
        </p:nvSpPr>
        <p:spPr/>
        <p:txBody>
          <a:bodyPr/>
          <a:lstStyle/>
          <a:p>
            <a:r>
              <a:rPr lang="en-US" dirty="0"/>
              <a:t>Brian Locke, MD</a:t>
            </a:r>
          </a:p>
          <a:p>
            <a:r>
              <a:rPr lang="en-US" dirty="0"/>
              <a:t>PGR, Feb 10 2022</a:t>
            </a:r>
          </a:p>
        </p:txBody>
      </p:sp>
    </p:spTree>
    <p:extLst>
      <p:ext uri="{BB962C8B-B14F-4D97-AF65-F5344CB8AC3E}">
        <p14:creationId xmlns:p14="http://schemas.microsoft.com/office/powerpoint/2010/main" val="19961418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02C2D07-FD4A-1C4E-A692-C497E3AB5C62}"/>
              </a:ext>
            </a:extLst>
          </p:cNvPr>
          <p:cNvPicPr>
            <a:picLocks noChangeAspect="1"/>
          </p:cNvPicPr>
          <p:nvPr/>
        </p:nvPicPr>
        <p:blipFill>
          <a:blip r:embed="rId3"/>
          <a:stretch>
            <a:fillRect/>
          </a:stretch>
        </p:blipFill>
        <p:spPr>
          <a:xfrm>
            <a:off x="6685005" y="727075"/>
            <a:ext cx="4786279" cy="3117766"/>
          </a:xfrm>
          <a:prstGeom prst="rect">
            <a:avLst/>
          </a:prstGeom>
        </p:spPr>
      </p:pic>
      <p:pic>
        <p:nvPicPr>
          <p:cNvPr id="5" name="Picture 4">
            <a:extLst>
              <a:ext uri="{FF2B5EF4-FFF2-40B4-BE49-F238E27FC236}">
                <a16:creationId xmlns:a16="http://schemas.microsoft.com/office/drawing/2014/main" id="{52C283B2-511B-0B4E-A7EA-910975821D58}"/>
              </a:ext>
            </a:extLst>
          </p:cNvPr>
          <p:cNvPicPr>
            <a:picLocks noChangeAspect="1"/>
          </p:cNvPicPr>
          <p:nvPr/>
        </p:nvPicPr>
        <p:blipFill>
          <a:blip r:embed="rId4"/>
          <a:stretch>
            <a:fillRect/>
          </a:stretch>
        </p:blipFill>
        <p:spPr>
          <a:xfrm>
            <a:off x="720716" y="403910"/>
            <a:ext cx="4592594" cy="3444446"/>
          </a:xfrm>
          <a:prstGeom prst="rect">
            <a:avLst/>
          </a:prstGeom>
        </p:spPr>
      </p:pic>
      <p:sp>
        <p:nvSpPr>
          <p:cNvPr id="6" name="TextBox 5">
            <a:extLst>
              <a:ext uri="{FF2B5EF4-FFF2-40B4-BE49-F238E27FC236}">
                <a16:creationId xmlns:a16="http://schemas.microsoft.com/office/drawing/2014/main" id="{35122022-45F4-FC48-9694-A68E60AA8CEA}"/>
              </a:ext>
            </a:extLst>
          </p:cNvPr>
          <p:cNvSpPr txBox="1"/>
          <p:nvPr/>
        </p:nvSpPr>
        <p:spPr>
          <a:xfrm>
            <a:off x="2876881" y="50838"/>
            <a:ext cx="3929449" cy="923330"/>
          </a:xfrm>
          <a:prstGeom prst="rect">
            <a:avLst/>
          </a:prstGeom>
          <a:noFill/>
        </p:spPr>
        <p:txBody>
          <a:bodyPr wrap="square" rtlCol="0">
            <a:spAutoFit/>
          </a:bodyPr>
          <a:lstStyle/>
          <a:p>
            <a:r>
              <a:rPr lang="en-US" dirty="0"/>
              <a:t>1. Unassisted breathing. Brain curve wants 55L due to dissociation of curves. ‘Can’t breathe’</a:t>
            </a:r>
          </a:p>
        </p:txBody>
      </p:sp>
      <p:sp>
        <p:nvSpPr>
          <p:cNvPr id="7" name="TextBox 6">
            <a:extLst>
              <a:ext uri="{FF2B5EF4-FFF2-40B4-BE49-F238E27FC236}">
                <a16:creationId xmlns:a16="http://schemas.microsoft.com/office/drawing/2014/main" id="{D8569424-B238-F14E-8055-1B100D4E19D1}"/>
              </a:ext>
            </a:extLst>
          </p:cNvPr>
          <p:cNvSpPr txBox="1"/>
          <p:nvPr/>
        </p:nvSpPr>
        <p:spPr>
          <a:xfrm>
            <a:off x="7070533" y="80744"/>
            <a:ext cx="5349093" cy="646331"/>
          </a:xfrm>
          <a:prstGeom prst="rect">
            <a:avLst/>
          </a:prstGeom>
          <a:noFill/>
        </p:spPr>
        <p:txBody>
          <a:bodyPr wrap="none" rtlCol="0">
            <a:spAutoFit/>
          </a:bodyPr>
          <a:lstStyle/>
          <a:p>
            <a:r>
              <a:rPr lang="en-US" dirty="0"/>
              <a:t>2. Intubated, AC/VC, relieving some work of breathing. </a:t>
            </a:r>
          </a:p>
          <a:p>
            <a:r>
              <a:rPr lang="en-US" dirty="0"/>
              <a:t>Brain curve wants 35L/min (decreased </a:t>
            </a:r>
            <a:r>
              <a:rPr lang="en-US" dirty="0" err="1"/>
              <a:t>dissoc</a:t>
            </a:r>
            <a:r>
              <a:rPr lang="en-US" dirty="0"/>
              <a:t>. by 43%)</a:t>
            </a:r>
          </a:p>
        </p:txBody>
      </p:sp>
      <p:pic>
        <p:nvPicPr>
          <p:cNvPr id="8" name="Picture 7">
            <a:extLst>
              <a:ext uri="{FF2B5EF4-FFF2-40B4-BE49-F238E27FC236}">
                <a16:creationId xmlns:a16="http://schemas.microsoft.com/office/drawing/2014/main" id="{E4DA7149-AFE4-A247-80C0-4568FEC0C454}"/>
              </a:ext>
            </a:extLst>
          </p:cNvPr>
          <p:cNvPicPr>
            <a:picLocks noChangeAspect="1"/>
          </p:cNvPicPr>
          <p:nvPr/>
        </p:nvPicPr>
        <p:blipFill rotWithShape="1">
          <a:blip r:embed="rId5"/>
          <a:srcRect b="5985"/>
          <a:stretch/>
        </p:blipFill>
        <p:spPr>
          <a:xfrm>
            <a:off x="1096880" y="4201427"/>
            <a:ext cx="3810000" cy="2686478"/>
          </a:xfrm>
          <a:prstGeom prst="rect">
            <a:avLst/>
          </a:prstGeom>
        </p:spPr>
      </p:pic>
      <p:sp>
        <p:nvSpPr>
          <p:cNvPr id="9" name="TextBox 8">
            <a:extLst>
              <a:ext uri="{FF2B5EF4-FFF2-40B4-BE49-F238E27FC236}">
                <a16:creationId xmlns:a16="http://schemas.microsoft.com/office/drawing/2014/main" id="{1E14C3E8-8EF5-AE4F-85CB-788CEB4D0AF3}"/>
              </a:ext>
            </a:extLst>
          </p:cNvPr>
          <p:cNvSpPr txBox="1"/>
          <p:nvPr/>
        </p:nvSpPr>
        <p:spPr>
          <a:xfrm>
            <a:off x="674038" y="3601263"/>
            <a:ext cx="5266763" cy="923330"/>
          </a:xfrm>
          <a:prstGeom prst="rect">
            <a:avLst/>
          </a:prstGeom>
          <a:noFill/>
        </p:spPr>
        <p:txBody>
          <a:bodyPr wrap="none" rtlCol="0">
            <a:spAutoFit/>
          </a:bodyPr>
          <a:lstStyle/>
          <a:p>
            <a:r>
              <a:rPr lang="en-US" dirty="0"/>
              <a:t>3. Intubated, AC/VC, increased settings so that Vent is </a:t>
            </a:r>
          </a:p>
          <a:p>
            <a:r>
              <a:rPr lang="en-US" dirty="0"/>
              <a:t>giving exactly what the brain wants. </a:t>
            </a:r>
          </a:p>
          <a:p>
            <a:r>
              <a:rPr lang="en-US" dirty="0"/>
              <a:t>(Decreased 80% from intubation)</a:t>
            </a:r>
          </a:p>
        </p:txBody>
      </p:sp>
      <p:pic>
        <p:nvPicPr>
          <p:cNvPr id="10" name="Picture 9">
            <a:extLst>
              <a:ext uri="{FF2B5EF4-FFF2-40B4-BE49-F238E27FC236}">
                <a16:creationId xmlns:a16="http://schemas.microsoft.com/office/drawing/2014/main" id="{03595066-ED42-4F43-9A23-381F896EC666}"/>
              </a:ext>
            </a:extLst>
          </p:cNvPr>
          <p:cNvPicPr>
            <a:picLocks noChangeAspect="1"/>
          </p:cNvPicPr>
          <p:nvPr/>
        </p:nvPicPr>
        <p:blipFill rotWithShape="1">
          <a:blip r:embed="rId6"/>
          <a:srcRect b="5434"/>
          <a:stretch/>
        </p:blipFill>
        <p:spPr>
          <a:xfrm>
            <a:off x="7530799" y="4306506"/>
            <a:ext cx="3597467" cy="2551494"/>
          </a:xfrm>
          <a:prstGeom prst="rect">
            <a:avLst/>
          </a:prstGeom>
        </p:spPr>
      </p:pic>
      <p:sp>
        <p:nvSpPr>
          <p:cNvPr id="11" name="TextBox 10">
            <a:extLst>
              <a:ext uri="{FF2B5EF4-FFF2-40B4-BE49-F238E27FC236}">
                <a16:creationId xmlns:a16="http://schemas.microsoft.com/office/drawing/2014/main" id="{5DCE0583-85D6-3947-B47E-E3178D71C67F}"/>
              </a:ext>
            </a:extLst>
          </p:cNvPr>
          <p:cNvSpPr txBox="1"/>
          <p:nvPr/>
        </p:nvSpPr>
        <p:spPr>
          <a:xfrm>
            <a:off x="6783859" y="3844841"/>
            <a:ext cx="4979773" cy="923330"/>
          </a:xfrm>
          <a:prstGeom prst="rect">
            <a:avLst/>
          </a:prstGeom>
          <a:noFill/>
        </p:spPr>
        <p:txBody>
          <a:bodyPr wrap="square" rtlCol="0">
            <a:spAutoFit/>
          </a:bodyPr>
          <a:lstStyle/>
          <a:p>
            <a:r>
              <a:rPr lang="en-US" dirty="0"/>
              <a:t>4. Intubated, AC/VC – ventilating beyond what the patient needs. Will go apneic if taken off control mode.</a:t>
            </a:r>
          </a:p>
        </p:txBody>
      </p:sp>
      <p:cxnSp>
        <p:nvCxnSpPr>
          <p:cNvPr id="13" name="Straight Connector 12">
            <a:extLst>
              <a:ext uri="{FF2B5EF4-FFF2-40B4-BE49-F238E27FC236}">
                <a16:creationId xmlns:a16="http://schemas.microsoft.com/office/drawing/2014/main" id="{06B5562E-E4F1-2D43-8F0C-5A3D9EA58858}"/>
              </a:ext>
            </a:extLst>
          </p:cNvPr>
          <p:cNvCxnSpPr/>
          <p:nvPr/>
        </p:nvCxnSpPr>
        <p:spPr>
          <a:xfrm flipV="1">
            <a:off x="8760941" y="4768171"/>
            <a:ext cx="0" cy="1879764"/>
          </a:xfrm>
          <a:prstGeom prst="line">
            <a:avLst/>
          </a:prstGeom>
          <a:ln w="15875">
            <a:solidFill>
              <a:srgbClr val="FF0000"/>
            </a:solidFill>
          </a:ln>
        </p:spPr>
        <p:style>
          <a:lnRef idx="1">
            <a:schemeClr val="accent1"/>
          </a:lnRef>
          <a:fillRef idx="0">
            <a:schemeClr val="accent1"/>
          </a:fillRef>
          <a:effectRef idx="0">
            <a:schemeClr val="accent1"/>
          </a:effectRef>
          <a:fontRef idx="minor">
            <a:schemeClr val="tx1"/>
          </a:fontRef>
        </p:style>
      </p:cxnSp>
      <p:sp>
        <p:nvSpPr>
          <p:cNvPr id="14" name="Oval 13">
            <a:extLst>
              <a:ext uri="{FF2B5EF4-FFF2-40B4-BE49-F238E27FC236}">
                <a16:creationId xmlns:a16="http://schemas.microsoft.com/office/drawing/2014/main" id="{703FDEA3-3835-B649-B89B-F678540192D6}"/>
              </a:ext>
            </a:extLst>
          </p:cNvPr>
          <p:cNvSpPr/>
          <p:nvPr/>
        </p:nvSpPr>
        <p:spPr>
          <a:xfrm>
            <a:off x="8081316" y="5214551"/>
            <a:ext cx="135923" cy="111211"/>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81DFEC33-94F9-6D41-A525-DF09FED77E2C}"/>
              </a:ext>
            </a:extLst>
          </p:cNvPr>
          <p:cNvSpPr txBox="1"/>
          <p:nvPr/>
        </p:nvSpPr>
        <p:spPr>
          <a:xfrm>
            <a:off x="6998141" y="6488668"/>
            <a:ext cx="2038864" cy="369332"/>
          </a:xfrm>
          <a:prstGeom prst="rect">
            <a:avLst/>
          </a:prstGeom>
          <a:noFill/>
        </p:spPr>
        <p:txBody>
          <a:bodyPr wrap="square" rtlCol="0">
            <a:spAutoFit/>
          </a:bodyPr>
          <a:lstStyle/>
          <a:p>
            <a:r>
              <a:rPr lang="en-US" dirty="0"/>
              <a:t>Apneic threshold</a:t>
            </a:r>
          </a:p>
        </p:txBody>
      </p:sp>
      <p:pic>
        <p:nvPicPr>
          <p:cNvPr id="2" name="Picture 1">
            <a:extLst>
              <a:ext uri="{FF2B5EF4-FFF2-40B4-BE49-F238E27FC236}">
                <a16:creationId xmlns:a16="http://schemas.microsoft.com/office/drawing/2014/main" id="{A077A4AF-D0CA-1D41-B9A8-644C9DFF76F5}"/>
              </a:ext>
            </a:extLst>
          </p:cNvPr>
          <p:cNvPicPr>
            <a:picLocks noChangeAspect="1"/>
          </p:cNvPicPr>
          <p:nvPr/>
        </p:nvPicPr>
        <p:blipFill>
          <a:blip r:embed="rId7"/>
          <a:stretch>
            <a:fillRect/>
          </a:stretch>
        </p:blipFill>
        <p:spPr>
          <a:xfrm>
            <a:off x="93225" y="80744"/>
            <a:ext cx="2706600" cy="393999"/>
          </a:xfrm>
          <a:prstGeom prst="rect">
            <a:avLst/>
          </a:prstGeom>
        </p:spPr>
      </p:pic>
    </p:spTree>
    <p:extLst>
      <p:ext uri="{BB962C8B-B14F-4D97-AF65-F5344CB8AC3E}">
        <p14:creationId xmlns:p14="http://schemas.microsoft.com/office/powerpoint/2010/main" val="30558745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43A10B-5DF1-9241-8A38-31065FBD2B4A}"/>
              </a:ext>
            </a:extLst>
          </p:cNvPr>
          <p:cNvSpPr>
            <a:spLocks noGrp="1"/>
          </p:cNvSpPr>
          <p:nvPr>
            <p:ph type="title"/>
          </p:nvPr>
        </p:nvSpPr>
        <p:spPr/>
        <p:txBody>
          <a:bodyPr>
            <a:normAutofit/>
          </a:bodyPr>
          <a:lstStyle/>
          <a:p>
            <a:r>
              <a:rPr lang="en-US" dirty="0"/>
              <a:t>Why care about respiratory drive? </a:t>
            </a:r>
            <a:br>
              <a:rPr lang="en-US" dirty="0"/>
            </a:br>
            <a:r>
              <a:rPr lang="en-US" dirty="0"/>
              <a:t>3 Goals of Vent Management</a:t>
            </a:r>
          </a:p>
        </p:txBody>
      </p:sp>
      <p:graphicFrame>
        <p:nvGraphicFramePr>
          <p:cNvPr id="4" name="Table 4">
            <a:extLst>
              <a:ext uri="{FF2B5EF4-FFF2-40B4-BE49-F238E27FC236}">
                <a16:creationId xmlns:a16="http://schemas.microsoft.com/office/drawing/2014/main" id="{38D31E90-1100-0843-8D47-6A48252F7CFB}"/>
              </a:ext>
            </a:extLst>
          </p:cNvPr>
          <p:cNvGraphicFramePr>
            <a:graphicFrameLocks noGrp="1"/>
          </p:cNvGraphicFramePr>
          <p:nvPr>
            <p:ph idx="1"/>
            <p:extLst>
              <p:ext uri="{D42A27DB-BD31-4B8C-83A1-F6EECF244321}">
                <p14:modId xmlns:p14="http://schemas.microsoft.com/office/powerpoint/2010/main" val="2296257597"/>
              </p:ext>
            </p:extLst>
          </p:nvPr>
        </p:nvGraphicFramePr>
        <p:xfrm>
          <a:off x="838200" y="1825625"/>
          <a:ext cx="10515597" cy="1559560"/>
        </p:xfrm>
        <a:graphic>
          <a:graphicData uri="http://schemas.openxmlformats.org/drawingml/2006/table">
            <a:tbl>
              <a:tblPr firstRow="1" bandRow="1">
                <a:tableStyleId>{5940675A-B579-460E-94D1-54222C63F5DA}</a:tableStyleId>
              </a:tblPr>
              <a:tblGrid>
                <a:gridCol w="3505199">
                  <a:extLst>
                    <a:ext uri="{9D8B030D-6E8A-4147-A177-3AD203B41FA5}">
                      <a16:colId xmlns:a16="http://schemas.microsoft.com/office/drawing/2014/main" val="2953684477"/>
                    </a:ext>
                  </a:extLst>
                </a:gridCol>
                <a:gridCol w="3505199">
                  <a:extLst>
                    <a:ext uri="{9D8B030D-6E8A-4147-A177-3AD203B41FA5}">
                      <a16:colId xmlns:a16="http://schemas.microsoft.com/office/drawing/2014/main" val="2129117962"/>
                    </a:ext>
                  </a:extLst>
                </a:gridCol>
                <a:gridCol w="3505199">
                  <a:extLst>
                    <a:ext uri="{9D8B030D-6E8A-4147-A177-3AD203B41FA5}">
                      <a16:colId xmlns:a16="http://schemas.microsoft.com/office/drawing/2014/main" val="1706078192"/>
                    </a:ext>
                  </a:extLst>
                </a:gridCol>
              </a:tblGrid>
              <a:tr h="370840">
                <a:tc>
                  <a:txBody>
                    <a:bodyPr/>
                    <a:lstStyle/>
                    <a:p>
                      <a:r>
                        <a:rPr lang="en-US" dirty="0"/>
                        <a:t>Safety</a:t>
                      </a:r>
                    </a:p>
                  </a:txBody>
                  <a:tcPr/>
                </a:tc>
                <a:tc>
                  <a:txBody>
                    <a:bodyPr/>
                    <a:lstStyle/>
                    <a:p>
                      <a:r>
                        <a:rPr lang="en-US" dirty="0"/>
                        <a:t>Comfort</a:t>
                      </a:r>
                    </a:p>
                  </a:txBody>
                  <a:tcPr/>
                </a:tc>
                <a:tc>
                  <a:txBody>
                    <a:bodyPr/>
                    <a:lstStyle/>
                    <a:p>
                      <a:r>
                        <a:rPr lang="en-US" dirty="0"/>
                        <a:t>Liberation</a:t>
                      </a:r>
                    </a:p>
                  </a:txBody>
                  <a:tcPr/>
                </a:tc>
                <a:extLst>
                  <a:ext uri="{0D108BD9-81ED-4DB2-BD59-A6C34878D82A}">
                    <a16:rowId xmlns:a16="http://schemas.microsoft.com/office/drawing/2014/main" val="4025121157"/>
                  </a:ext>
                </a:extLst>
              </a:tr>
              <a:tr h="370840">
                <a:tc>
                  <a:txBody>
                    <a:bodyPr/>
                    <a:lstStyle/>
                    <a:p>
                      <a:r>
                        <a:rPr lang="en-US" dirty="0"/>
                        <a:t>Breath-Stacking</a:t>
                      </a:r>
                    </a:p>
                    <a:p>
                      <a:r>
                        <a:rPr lang="en-US" dirty="0"/>
                        <a:t>Work shifting</a:t>
                      </a:r>
                    </a:p>
                    <a:p>
                      <a:r>
                        <a:rPr lang="en-US" dirty="0"/>
                        <a:t>P-SILI?</a:t>
                      </a:r>
                    </a:p>
                    <a:p>
                      <a:endParaRPr lang="en-US" dirty="0"/>
                    </a:p>
                  </a:txBody>
                  <a:tcPr/>
                </a:tc>
                <a:tc>
                  <a:txBody>
                    <a:bodyPr/>
                    <a:lstStyle/>
                    <a:p>
                      <a:r>
                        <a:rPr lang="en-US" dirty="0"/>
                        <a:t>Ventilator / Flow Dis-synchrony</a:t>
                      </a:r>
                    </a:p>
                    <a:p>
                      <a:r>
                        <a:rPr lang="en-US" dirty="0"/>
                        <a:t>Agitation</a:t>
                      </a:r>
                    </a:p>
                    <a:p>
                      <a:r>
                        <a:rPr lang="en-US" dirty="0"/>
                        <a:t>Sleep Quality (Overventilated)</a:t>
                      </a:r>
                    </a:p>
                  </a:txBody>
                  <a:tcPr/>
                </a:tc>
                <a:tc>
                  <a:txBody>
                    <a:bodyPr/>
                    <a:lstStyle/>
                    <a:p>
                      <a:r>
                        <a:rPr lang="en-US" dirty="0"/>
                        <a:t>Diaphragmatic </a:t>
                      </a:r>
                      <a:r>
                        <a:rPr lang="en-US" dirty="0" err="1"/>
                        <a:t>Myotrauma</a:t>
                      </a:r>
                      <a:endParaRPr lang="en-US" dirty="0"/>
                    </a:p>
                  </a:txBody>
                  <a:tcPr/>
                </a:tc>
                <a:extLst>
                  <a:ext uri="{0D108BD9-81ED-4DB2-BD59-A6C34878D82A}">
                    <a16:rowId xmlns:a16="http://schemas.microsoft.com/office/drawing/2014/main" val="2071135431"/>
                  </a:ext>
                </a:extLst>
              </a:tr>
            </a:tbl>
          </a:graphicData>
        </a:graphic>
      </p:graphicFrame>
      <p:pic>
        <p:nvPicPr>
          <p:cNvPr id="5" name="Picture 4">
            <a:extLst>
              <a:ext uri="{FF2B5EF4-FFF2-40B4-BE49-F238E27FC236}">
                <a16:creationId xmlns:a16="http://schemas.microsoft.com/office/drawing/2014/main" id="{815DFA05-D2DA-A742-B717-322523244A02}"/>
              </a:ext>
            </a:extLst>
          </p:cNvPr>
          <p:cNvPicPr>
            <a:picLocks noChangeAspect="1"/>
          </p:cNvPicPr>
          <p:nvPr/>
        </p:nvPicPr>
        <p:blipFill>
          <a:blip r:embed="rId3"/>
          <a:stretch>
            <a:fillRect/>
          </a:stretch>
        </p:blipFill>
        <p:spPr>
          <a:xfrm>
            <a:off x="5345256" y="3721348"/>
            <a:ext cx="5569526" cy="3061244"/>
          </a:xfrm>
          <a:prstGeom prst="rect">
            <a:avLst/>
          </a:prstGeom>
        </p:spPr>
      </p:pic>
      <p:sp>
        <p:nvSpPr>
          <p:cNvPr id="6" name="Frame 5">
            <a:extLst>
              <a:ext uri="{FF2B5EF4-FFF2-40B4-BE49-F238E27FC236}">
                <a16:creationId xmlns:a16="http://schemas.microsoft.com/office/drawing/2014/main" id="{863FBB05-423E-A546-9341-7357A32A86CE}"/>
              </a:ext>
            </a:extLst>
          </p:cNvPr>
          <p:cNvSpPr/>
          <p:nvPr/>
        </p:nvSpPr>
        <p:spPr>
          <a:xfrm>
            <a:off x="657226" y="1712318"/>
            <a:ext cx="3746790" cy="1782128"/>
          </a:xfrm>
          <a:prstGeom prst="frame">
            <a:avLst>
              <a:gd name="adj1" fmla="val 2204"/>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3" name="Picture 2">
            <a:extLst>
              <a:ext uri="{FF2B5EF4-FFF2-40B4-BE49-F238E27FC236}">
                <a16:creationId xmlns:a16="http://schemas.microsoft.com/office/drawing/2014/main" id="{582FFCCF-C7A4-A242-9FE0-8BDFB71439EC}"/>
              </a:ext>
            </a:extLst>
          </p:cNvPr>
          <p:cNvPicPr>
            <a:picLocks noChangeAspect="1"/>
          </p:cNvPicPr>
          <p:nvPr/>
        </p:nvPicPr>
        <p:blipFill>
          <a:blip r:embed="rId4"/>
          <a:stretch>
            <a:fillRect/>
          </a:stretch>
        </p:blipFill>
        <p:spPr>
          <a:xfrm>
            <a:off x="601809" y="4743450"/>
            <a:ext cx="4230112" cy="1335085"/>
          </a:xfrm>
          <a:prstGeom prst="rect">
            <a:avLst/>
          </a:prstGeom>
        </p:spPr>
      </p:pic>
    </p:spTree>
    <p:extLst>
      <p:ext uri="{BB962C8B-B14F-4D97-AF65-F5344CB8AC3E}">
        <p14:creationId xmlns:p14="http://schemas.microsoft.com/office/powerpoint/2010/main" val="24954014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4AD456-A730-2843-919A-F842725129C2}"/>
              </a:ext>
            </a:extLst>
          </p:cNvPr>
          <p:cNvSpPr>
            <a:spLocks noGrp="1"/>
          </p:cNvSpPr>
          <p:nvPr>
            <p:ph type="title"/>
          </p:nvPr>
        </p:nvSpPr>
        <p:spPr/>
        <p:txBody>
          <a:bodyPr/>
          <a:lstStyle/>
          <a:p>
            <a:r>
              <a:rPr lang="en-US" dirty="0"/>
              <a:t>Consequences: ↑drive to breathe and ↓ Vt</a:t>
            </a:r>
          </a:p>
        </p:txBody>
      </p:sp>
      <p:sp>
        <p:nvSpPr>
          <p:cNvPr id="3" name="Content Placeholder 2">
            <a:extLst>
              <a:ext uri="{FF2B5EF4-FFF2-40B4-BE49-F238E27FC236}">
                <a16:creationId xmlns:a16="http://schemas.microsoft.com/office/drawing/2014/main" id="{7B591B14-08A2-6846-BC26-1D3EC70B17A4}"/>
              </a:ext>
            </a:extLst>
          </p:cNvPr>
          <p:cNvSpPr>
            <a:spLocks noGrp="1"/>
          </p:cNvSpPr>
          <p:nvPr>
            <p:ph idx="1"/>
          </p:nvPr>
        </p:nvSpPr>
        <p:spPr>
          <a:xfrm>
            <a:off x="838200" y="1825625"/>
            <a:ext cx="4776788" cy="4351338"/>
          </a:xfrm>
        </p:spPr>
        <p:txBody>
          <a:bodyPr>
            <a:normAutofit fontScale="92500"/>
          </a:bodyPr>
          <a:lstStyle/>
          <a:p>
            <a:r>
              <a:rPr lang="en-US" dirty="0"/>
              <a:t>Double Trigger → Second Breath before 1</a:t>
            </a:r>
            <a:r>
              <a:rPr lang="en-US" baseline="30000" dirty="0"/>
              <a:t>st</a:t>
            </a:r>
            <a:r>
              <a:rPr lang="en-US" dirty="0"/>
              <a:t> exhaled</a:t>
            </a:r>
          </a:p>
          <a:p>
            <a:r>
              <a:rPr lang="en-US" dirty="0"/>
              <a:t>Cause: the patient’s brain stem wants a larger/longer inspiration than the vent gives. </a:t>
            </a:r>
          </a:p>
          <a:p>
            <a:pPr lvl="1"/>
            <a:r>
              <a:rPr lang="en-US" dirty="0"/>
              <a:t>Low tidal volume is NOT the brainstem’s response to high drive to breath</a:t>
            </a:r>
          </a:p>
          <a:p>
            <a:r>
              <a:rPr lang="en-US" dirty="0"/>
              <a:t>Problem: Much more than 8 ml/kg IBW lung distention -&gt; VILI</a:t>
            </a:r>
          </a:p>
        </p:txBody>
      </p:sp>
      <p:pic>
        <p:nvPicPr>
          <p:cNvPr id="5" name="Picture 4">
            <a:extLst>
              <a:ext uri="{FF2B5EF4-FFF2-40B4-BE49-F238E27FC236}">
                <a16:creationId xmlns:a16="http://schemas.microsoft.com/office/drawing/2014/main" id="{24209F64-9582-AB4F-B224-9EB6A02CEB5D}"/>
              </a:ext>
            </a:extLst>
          </p:cNvPr>
          <p:cNvPicPr>
            <a:picLocks noChangeAspect="1"/>
          </p:cNvPicPr>
          <p:nvPr/>
        </p:nvPicPr>
        <p:blipFill>
          <a:blip r:embed="rId3"/>
          <a:stretch>
            <a:fillRect/>
          </a:stretch>
        </p:blipFill>
        <p:spPr>
          <a:xfrm>
            <a:off x="6096000" y="1515053"/>
            <a:ext cx="5613400" cy="3327400"/>
          </a:xfrm>
          <a:prstGeom prst="rect">
            <a:avLst/>
          </a:prstGeom>
        </p:spPr>
      </p:pic>
    </p:spTree>
    <p:extLst>
      <p:ext uri="{BB962C8B-B14F-4D97-AF65-F5344CB8AC3E}">
        <p14:creationId xmlns:p14="http://schemas.microsoft.com/office/powerpoint/2010/main" val="27757861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4AD456-A730-2843-919A-F842725129C2}"/>
              </a:ext>
            </a:extLst>
          </p:cNvPr>
          <p:cNvSpPr>
            <a:spLocks noGrp="1"/>
          </p:cNvSpPr>
          <p:nvPr>
            <p:ph type="title"/>
          </p:nvPr>
        </p:nvSpPr>
        <p:spPr/>
        <p:txBody>
          <a:bodyPr/>
          <a:lstStyle/>
          <a:p>
            <a:r>
              <a:rPr lang="en-US" dirty="0"/>
              <a:t>Management: Breath Stacking</a:t>
            </a:r>
          </a:p>
        </p:txBody>
      </p:sp>
      <p:sp>
        <p:nvSpPr>
          <p:cNvPr id="3" name="Content Placeholder 2">
            <a:extLst>
              <a:ext uri="{FF2B5EF4-FFF2-40B4-BE49-F238E27FC236}">
                <a16:creationId xmlns:a16="http://schemas.microsoft.com/office/drawing/2014/main" id="{7B591B14-08A2-6846-BC26-1D3EC70B17A4}"/>
              </a:ext>
            </a:extLst>
          </p:cNvPr>
          <p:cNvSpPr>
            <a:spLocks noGrp="1"/>
          </p:cNvSpPr>
          <p:nvPr>
            <p:ph idx="1"/>
          </p:nvPr>
        </p:nvSpPr>
        <p:spPr>
          <a:xfrm>
            <a:off x="838200" y="1825625"/>
            <a:ext cx="5105400" cy="4351338"/>
          </a:xfrm>
        </p:spPr>
        <p:txBody>
          <a:bodyPr>
            <a:normAutofit/>
          </a:bodyPr>
          <a:lstStyle/>
          <a:p>
            <a:r>
              <a:rPr lang="en-US" dirty="0"/>
              <a:t>Treatment options: SCCM guidelines recommend: </a:t>
            </a:r>
          </a:p>
          <a:p>
            <a:pPr marL="914400" lvl="1" indent="-457200">
              <a:buFont typeface="+mj-lt"/>
              <a:buAutoNum type="arabicPeriod"/>
            </a:pPr>
            <a:r>
              <a:rPr lang="en-US" dirty="0"/>
              <a:t>Increase vent inspiratory time</a:t>
            </a:r>
          </a:p>
          <a:p>
            <a:pPr marL="914400" lvl="1" indent="-457200">
              <a:buFont typeface="+mj-lt"/>
              <a:buAutoNum type="arabicPeriod"/>
            </a:pPr>
            <a:r>
              <a:rPr lang="en-US" dirty="0"/>
              <a:t>increase tidal volume </a:t>
            </a:r>
          </a:p>
          <a:p>
            <a:pPr marL="914400" lvl="1" indent="-457200">
              <a:buFont typeface="+mj-lt"/>
              <a:buAutoNum type="arabicPeriod"/>
            </a:pPr>
            <a:r>
              <a:rPr lang="en-US" dirty="0"/>
              <a:t>Increase sedation*</a:t>
            </a:r>
          </a:p>
          <a:p>
            <a:pPr marL="1371600" lvl="2" indent="-457200">
              <a:buFont typeface="+mj-lt"/>
              <a:buAutoNum type="arabicPeriod"/>
            </a:pPr>
            <a:r>
              <a:rPr lang="en-US" dirty="0"/>
              <a:t>Neuromuscular blockade if needed</a:t>
            </a:r>
          </a:p>
          <a:p>
            <a:pPr marL="1371600" lvl="2" indent="-457200">
              <a:buFont typeface="+mj-lt"/>
              <a:buAutoNum type="arabicPeriod"/>
            </a:pPr>
            <a:endParaRPr lang="en-US" dirty="0"/>
          </a:p>
          <a:p>
            <a:pPr marL="0" indent="0">
              <a:buNone/>
            </a:pPr>
            <a:r>
              <a:rPr lang="en-US" dirty="0"/>
              <a:t>Approach might differ depending on duration of ARDS</a:t>
            </a:r>
          </a:p>
          <a:p>
            <a:pPr lvl="1"/>
            <a:endParaRPr lang="en-US" dirty="0"/>
          </a:p>
        </p:txBody>
      </p:sp>
      <p:pic>
        <p:nvPicPr>
          <p:cNvPr id="4" name="Picture 3">
            <a:extLst>
              <a:ext uri="{FF2B5EF4-FFF2-40B4-BE49-F238E27FC236}">
                <a16:creationId xmlns:a16="http://schemas.microsoft.com/office/drawing/2014/main" id="{3421BFC0-209B-BD49-8395-149038C23853}"/>
              </a:ext>
            </a:extLst>
          </p:cNvPr>
          <p:cNvPicPr>
            <a:picLocks noChangeAspect="1"/>
          </p:cNvPicPr>
          <p:nvPr/>
        </p:nvPicPr>
        <p:blipFill rotWithShape="1">
          <a:blip r:embed="rId3"/>
          <a:srcRect r="50000" b="62054"/>
          <a:stretch/>
        </p:blipFill>
        <p:spPr>
          <a:xfrm>
            <a:off x="7151687" y="1772427"/>
            <a:ext cx="3663950" cy="1656573"/>
          </a:xfrm>
          <a:prstGeom prst="rect">
            <a:avLst/>
          </a:prstGeom>
        </p:spPr>
      </p:pic>
      <p:pic>
        <p:nvPicPr>
          <p:cNvPr id="6" name="Picture 5">
            <a:extLst>
              <a:ext uri="{FF2B5EF4-FFF2-40B4-BE49-F238E27FC236}">
                <a16:creationId xmlns:a16="http://schemas.microsoft.com/office/drawing/2014/main" id="{C6780FCA-99BE-4C4E-AAF9-446E6C847008}"/>
              </a:ext>
            </a:extLst>
          </p:cNvPr>
          <p:cNvPicPr>
            <a:picLocks noChangeAspect="1"/>
          </p:cNvPicPr>
          <p:nvPr/>
        </p:nvPicPr>
        <p:blipFill rotWithShape="1">
          <a:blip r:embed="rId3"/>
          <a:srcRect l="49900" t="60714"/>
          <a:stretch/>
        </p:blipFill>
        <p:spPr>
          <a:xfrm>
            <a:off x="6578434" y="3850681"/>
            <a:ext cx="5105400" cy="2385005"/>
          </a:xfrm>
          <a:prstGeom prst="rect">
            <a:avLst/>
          </a:prstGeom>
        </p:spPr>
      </p:pic>
      <p:sp>
        <p:nvSpPr>
          <p:cNvPr id="7" name="Frame 6">
            <a:extLst>
              <a:ext uri="{FF2B5EF4-FFF2-40B4-BE49-F238E27FC236}">
                <a16:creationId xmlns:a16="http://schemas.microsoft.com/office/drawing/2014/main" id="{0DA99CA1-D990-8A4F-9E23-8D5A0CFAA8EF}"/>
              </a:ext>
            </a:extLst>
          </p:cNvPr>
          <p:cNvSpPr/>
          <p:nvPr/>
        </p:nvSpPr>
        <p:spPr>
          <a:xfrm>
            <a:off x="6678320" y="5276847"/>
            <a:ext cx="4880268" cy="609604"/>
          </a:xfrm>
          <a:prstGeom prst="frame">
            <a:avLst>
              <a:gd name="adj1" fmla="val 7014"/>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4285650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71C38-B9C9-804F-8AC6-041963C42887}"/>
              </a:ext>
            </a:extLst>
          </p:cNvPr>
          <p:cNvSpPr>
            <a:spLocks noGrp="1"/>
          </p:cNvSpPr>
          <p:nvPr>
            <p:ph type="title"/>
          </p:nvPr>
        </p:nvSpPr>
        <p:spPr/>
        <p:txBody>
          <a:bodyPr/>
          <a:lstStyle/>
          <a:p>
            <a:r>
              <a:rPr lang="en-US" dirty="0"/>
              <a:t>Work shifting: </a:t>
            </a:r>
            <a:r>
              <a:rPr lang="en-US" dirty="0" err="1"/>
              <a:t>P</a:t>
            </a:r>
            <a:r>
              <a:rPr lang="en-US" baseline="-25000" dirty="0" err="1"/>
              <a:t>total</a:t>
            </a:r>
            <a:r>
              <a:rPr lang="en-US" dirty="0"/>
              <a:t> = </a:t>
            </a:r>
            <a:r>
              <a:rPr lang="en-US" dirty="0" err="1"/>
              <a:t>P</a:t>
            </a:r>
            <a:r>
              <a:rPr lang="en-US" baseline="-25000" dirty="0" err="1"/>
              <a:t>vent</a:t>
            </a:r>
            <a:r>
              <a:rPr lang="en-US" dirty="0"/>
              <a:t> + </a:t>
            </a:r>
            <a:r>
              <a:rPr lang="en-US" dirty="0" err="1"/>
              <a:t>P</a:t>
            </a:r>
            <a:r>
              <a:rPr lang="en-US" baseline="-25000" dirty="0" err="1"/>
              <a:t>mus</a:t>
            </a:r>
            <a:endParaRPr lang="en-US" baseline="-25000" dirty="0"/>
          </a:p>
        </p:txBody>
      </p:sp>
      <p:sp>
        <p:nvSpPr>
          <p:cNvPr id="3" name="Content Placeholder 2">
            <a:extLst>
              <a:ext uri="{FF2B5EF4-FFF2-40B4-BE49-F238E27FC236}">
                <a16:creationId xmlns:a16="http://schemas.microsoft.com/office/drawing/2014/main" id="{CA9574B4-F64F-B64C-8B24-1E43EEDA7CC5}"/>
              </a:ext>
            </a:extLst>
          </p:cNvPr>
          <p:cNvSpPr>
            <a:spLocks noGrp="1"/>
          </p:cNvSpPr>
          <p:nvPr>
            <p:ph idx="1"/>
          </p:nvPr>
        </p:nvSpPr>
        <p:spPr>
          <a:xfrm>
            <a:off x="838200" y="1825625"/>
            <a:ext cx="5257800" cy="4351338"/>
          </a:xfrm>
        </p:spPr>
        <p:txBody>
          <a:bodyPr>
            <a:normAutofit fontScale="92500"/>
          </a:bodyPr>
          <a:lstStyle/>
          <a:p>
            <a:r>
              <a:rPr lang="en-US" dirty="0"/>
              <a:t>How much of the work of breathing is done by the ventilator? Depends on:</a:t>
            </a:r>
          </a:p>
          <a:p>
            <a:pPr lvl="1"/>
            <a:r>
              <a:rPr lang="en-US" dirty="0"/>
              <a:t>Drive to breath</a:t>
            </a:r>
          </a:p>
          <a:p>
            <a:pPr lvl="1"/>
            <a:r>
              <a:rPr lang="en-US" dirty="0"/>
              <a:t>Respiratory efficiency</a:t>
            </a:r>
          </a:p>
          <a:p>
            <a:pPr lvl="1"/>
            <a:r>
              <a:rPr lang="en-US" dirty="0"/>
              <a:t>Vent settings (flow starvation?)</a:t>
            </a:r>
          </a:p>
          <a:p>
            <a:r>
              <a:rPr lang="en-US" dirty="0"/>
              <a:t>In</a:t>
            </a:r>
            <a:r>
              <a:rPr lang="en-US" b="1" dirty="0"/>
              <a:t> AC/VC</a:t>
            </a:r>
            <a:r>
              <a:rPr lang="en-US" dirty="0"/>
              <a:t>: work shifting = deflection in the pressure curve</a:t>
            </a:r>
          </a:p>
          <a:p>
            <a:pPr lvl="1"/>
            <a:r>
              <a:rPr lang="en-US" dirty="0"/>
              <a:t> Severe if drops below the PEEP</a:t>
            </a:r>
          </a:p>
          <a:p>
            <a:r>
              <a:rPr lang="en-US" dirty="0"/>
              <a:t>In</a:t>
            </a:r>
            <a:r>
              <a:rPr lang="en-US" b="1" dirty="0"/>
              <a:t> PC/VC: </a:t>
            </a:r>
            <a:r>
              <a:rPr lang="en-US" dirty="0"/>
              <a:t>work shifting = deflection in the volume/flow curve</a:t>
            </a:r>
          </a:p>
        </p:txBody>
      </p:sp>
      <p:pic>
        <p:nvPicPr>
          <p:cNvPr id="4" name="Picture 3">
            <a:extLst>
              <a:ext uri="{FF2B5EF4-FFF2-40B4-BE49-F238E27FC236}">
                <a16:creationId xmlns:a16="http://schemas.microsoft.com/office/drawing/2014/main" id="{76858F9A-F634-B749-8112-442665E4E353}"/>
              </a:ext>
            </a:extLst>
          </p:cNvPr>
          <p:cNvPicPr>
            <a:picLocks noChangeAspect="1"/>
          </p:cNvPicPr>
          <p:nvPr/>
        </p:nvPicPr>
        <p:blipFill>
          <a:blip r:embed="rId3"/>
          <a:stretch>
            <a:fillRect/>
          </a:stretch>
        </p:blipFill>
        <p:spPr>
          <a:xfrm>
            <a:off x="5928032" y="1594021"/>
            <a:ext cx="6071580" cy="4224595"/>
          </a:xfrm>
          <a:prstGeom prst="rect">
            <a:avLst/>
          </a:prstGeom>
        </p:spPr>
      </p:pic>
      <p:pic>
        <p:nvPicPr>
          <p:cNvPr id="5" name="Picture 4">
            <a:extLst>
              <a:ext uri="{FF2B5EF4-FFF2-40B4-BE49-F238E27FC236}">
                <a16:creationId xmlns:a16="http://schemas.microsoft.com/office/drawing/2014/main" id="{689CBB64-47EB-E945-8829-6BB86017D226}"/>
              </a:ext>
            </a:extLst>
          </p:cNvPr>
          <p:cNvPicPr>
            <a:picLocks noChangeAspect="1"/>
          </p:cNvPicPr>
          <p:nvPr/>
        </p:nvPicPr>
        <p:blipFill>
          <a:blip r:embed="rId4"/>
          <a:stretch>
            <a:fillRect/>
          </a:stretch>
        </p:blipFill>
        <p:spPr>
          <a:xfrm>
            <a:off x="7419899" y="5982859"/>
            <a:ext cx="3790115" cy="619842"/>
          </a:xfrm>
          <a:prstGeom prst="rect">
            <a:avLst/>
          </a:prstGeom>
        </p:spPr>
      </p:pic>
    </p:spTree>
    <p:extLst>
      <p:ext uri="{BB962C8B-B14F-4D97-AF65-F5344CB8AC3E}">
        <p14:creationId xmlns:p14="http://schemas.microsoft.com/office/powerpoint/2010/main" val="17837160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B16A98-2BEC-6548-8185-3520A694928A}"/>
              </a:ext>
            </a:extLst>
          </p:cNvPr>
          <p:cNvSpPr>
            <a:spLocks noGrp="1"/>
          </p:cNvSpPr>
          <p:nvPr>
            <p:ph type="title"/>
          </p:nvPr>
        </p:nvSpPr>
        <p:spPr/>
        <p:txBody>
          <a:bodyPr/>
          <a:lstStyle/>
          <a:p>
            <a:r>
              <a:rPr lang="en-US" dirty="0"/>
              <a:t>Case: What about </a:t>
            </a:r>
            <a:r>
              <a:rPr lang="en-US" b="1" dirty="0"/>
              <a:t>PRVC / ACVC+?</a:t>
            </a:r>
          </a:p>
        </p:txBody>
      </p:sp>
      <p:sp>
        <p:nvSpPr>
          <p:cNvPr id="3" name="Content Placeholder 2">
            <a:extLst>
              <a:ext uri="{FF2B5EF4-FFF2-40B4-BE49-F238E27FC236}">
                <a16:creationId xmlns:a16="http://schemas.microsoft.com/office/drawing/2014/main" id="{A7F76741-9D5C-AD4D-9F89-E71818AC778E}"/>
              </a:ext>
            </a:extLst>
          </p:cNvPr>
          <p:cNvSpPr>
            <a:spLocks noGrp="1"/>
          </p:cNvSpPr>
          <p:nvPr>
            <p:ph idx="1"/>
          </p:nvPr>
        </p:nvSpPr>
        <p:spPr>
          <a:xfrm>
            <a:off x="838200" y="1825624"/>
            <a:ext cx="10411691" cy="4367357"/>
          </a:xfrm>
        </p:spPr>
        <p:txBody>
          <a:bodyPr>
            <a:normAutofit fontScale="92500" lnSpcReduction="10000"/>
          </a:bodyPr>
          <a:lstStyle/>
          <a:p>
            <a:r>
              <a:rPr lang="en-US" dirty="0"/>
              <a:t>PRVC / ACVC+: </a:t>
            </a:r>
            <a:r>
              <a:rPr lang="en-US" b="1" dirty="0"/>
              <a:t>Pressure Control with adaptive targeting</a:t>
            </a:r>
          </a:p>
          <a:p>
            <a:pPr lvl="1"/>
            <a:r>
              <a:rPr lang="en-US" dirty="0"/>
              <a:t>If Vt is exceeded, next breath delivered with lower </a:t>
            </a:r>
            <a:r>
              <a:rPr lang="en-US" dirty="0" err="1"/>
              <a:t>P</a:t>
            </a:r>
            <a:r>
              <a:rPr lang="en-US" baseline="-25000" dirty="0" err="1"/>
              <a:t>vent</a:t>
            </a:r>
            <a:r>
              <a:rPr lang="en-US" dirty="0"/>
              <a:t> → target the set VC</a:t>
            </a:r>
          </a:p>
          <a:p>
            <a:pPr lvl="1"/>
            <a:r>
              <a:rPr lang="en-US" dirty="0"/>
              <a:t>Good flow synchrony – RT’s like this (and it’s a good thing)</a:t>
            </a:r>
          </a:p>
          <a:p>
            <a:r>
              <a:rPr lang="en-US" dirty="0"/>
              <a:t>Work shifting? Two scenarios: </a:t>
            </a:r>
          </a:p>
          <a:p>
            <a:pPr lvl="1"/>
            <a:r>
              <a:rPr lang="en-US" dirty="0"/>
              <a:t>Respiratory mechanics are improving</a:t>
            </a:r>
          </a:p>
          <a:p>
            <a:pPr lvl="2"/>
            <a:r>
              <a:rPr lang="en-US" dirty="0"/>
              <a:t>less vent support -&gt; move toward weaning</a:t>
            </a:r>
          </a:p>
          <a:p>
            <a:pPr lvl="1"/>
            <a:r>
              <a:rPr lang="en-US" dirty="0"/>
              <a:t>Resp mechanics bad, but drive to breath is high</a:t>
            </a:r>
          </a:p>
          <a:p>
            <a:pPr lvl="2"/>
            <a:r>
              <a:rPr lang="en-US" dirty="0"/>
              <a:t>Vt can be exceeded because we are ventilating with lower Vt than brainstem wants</a:t>
            </a:r>
          </a:p>
          <a:p>
            <a:pPr lvl="2"/>
            <a:r>
              <a:rPr lang="en-US" dirty="0"/>
              <a:t>Less vent support -&gt; more work shifted to patient. </a:t>
            </a:r>
            <a:r>
              <a:rPr lang="en-US" b="1" dirty="0"/>
              <a:t>Opposite of what we want</a:t>
            </a:r>
          </a:p>
          <a:p>
            <a:endParaRPr lang="en-US" dirty="0"/>
          </a:p>
          <a:p>
            <a:r>
              <a:rPr lang="en-US" dirty="0"/>
              <a:t>More of the work is shifted onto the patient</a:t>
            </a:r>
          </a:p>
          <a:p>
            <a:pPr lvl="1"/>
            <a:r>
              <a:rPr lang="en-US" dirty="0"/>
              <a:t>Ventilator pressures are lower, but</a:t>
            </a:r>
            <a:r>
              <a:rPr lang="en-US" b="1" dirty="0"/>
              <a:t> transpulmonary pressure is not</a:t>
            </a:r>
          </a:p>
        </p:txBody>
      </p:sp>
    </p:spTree>
    <p:extLst>
      <p:ext uri="{BB962C8B-B14F-4D97-AF65-F5344CB8AC3E}">
        <p14:creationId xmlns:p14="http://schemas.microsoft.com/office/powerpoint/2010/main" val="39487538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9E0E33F-8B82-8043-B4CF-58EF333B81C1}"/>
              </a:ext>
            </a:extLst>
          </p:cNvPr>
          <p:cNvPicPr>
            <a:picLocks noChangeAspect="1"/>
          </p:cNvPicPr>
          <p:nvPr/>
        </p:nvPicPr>
        <p:blipFill rotWithShape="1">
          <a:blip r:embed="rId3"/>
          <a:srcRect b="50000"/>
          <a:stretch/>
        </p:blipFill>
        <p:spPr>
          <a:xfrm>
            <a:off x="295983" y="2563092"/>
            <a:ext cx="5781124" cy="3429000"/>
          </a:xfrm>
          <a:prstGeom prst="rect">
            <a:avLst/>
          </a:prstGeom>
        </p:spPr>
      </p:pic>
      <p:cxnSp>
        <p:nvCxnSpPr>
          <p:cNvPr id="6" name="Straight Connector 5">
            <a:extLst>
              <a:ext uri="{FF2B5EF4-FFF2-40B4-BE49-F238E27FC236}">
                <a16:creationId xmlns:a16="http://schemas.microsoft.com/office/drawing/2014/main" id="{848EB833-6E0D-6B4B-8061-07FDD53C9E54}"/>
              </a:ext>
            </a:extLst>
          </p:cNvPr>
          <p:cNvCxnSpPr/>
          <p:nvPr/>
        </p:nvCxnSpPr>
        <p:spPr>
          <a:xfrm>
            <a:off x="2410690" y="4849091"/>
            <a:ext cx="2590800"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33A7092D-90A3-D247-A63B-29D52B4C82D5}"/>
              </a:ext>
            </a:extLst>
          </p:cNvPr>
          <p:cNvCxnSpPr/>
          <p:nvPr/>
        </p:nvCxnSpPr>
        <p:spPr>
          <a:xfrm>
            <a:off x="1898073" y="4516582"/>
            <a:ext cx="2396836" cy="0"/>
          </a:xfrm>
          <a:prstGeom prst="line">
            <a:avLst/>
          </a:prstGeom>
          <a:ln w="698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6A8669F-B541-6D45-8DA2-E6714F18A537}"/>
              </a:ext>
            </a:extLst>
          </p:cNvPr>
          <p:cNvCxnSpPr/>
          <p:nvPr/>
        </p:nvCxnSpPr>
        <p:spPr>
          <a:xfrm flipV="1">
            <a:off x="8950036" y="4073236"/>
            <a:ext cx="2715491" cy="1371600"/>
          </a:xfrm>
          <a:prstGeom prst="line">
            <a:avLst/>
          </a:prstGeom>
          <a:ln w="4445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80E876DB-0A3D-B94A-80FE-928954395279}"/>
              </a:ext>
            </a:extLst>
          </p:cNvPr>
          <p:cNvSpPr txBox="1"/>
          <p:nvPr/>
        </p:nvSpPr>
        <p:spPr>
          <a:xfrm>
            <a:off x="2830024" y="1966777"/>
            <a:ext cx="2774649" cy="923330"/>
          </a:xfrm>
          <a:prstGeom prst="rect">
            <a:avLst/>
          </a:prstGeom>
          <a:noFill/>
        </p:spPr>
        <p:txBody>
          <a:bodyPr wrap="square" rtlCol="0">
            <a:spAutoFit/>
          </a:bodyPr>
          <a:lstStyle/>
          <a:p>
            <a:r>
              <a:rPr lang="en-US" dirty="0"/>
              <a:t>VC+/PRVC: Neuromechanical dissociation</a:t>
            </a:r>
          </a:p>
        </p:txBody>
      </p:sp>
      <p:sp>
        <p:nvSpPr>
          <p:cNvPr id="14" name="TextBox 13">
            <a:extLst>
              <a:ext uri="{FF2B5EF4-FFF2-40B4-BE49-F238E27FC236}">
                <a16:creationId xmlns:a16="http://schemas.microsoft.com/office/drawing/2014/main" id="{4FB94070-3652-3143-AF64-6ED8988E2713}"/>
              </a:ext>
            </a:extLst>
          </p:cNvPr>
          <p:cNvSpPr txBox="1"/>
          <p:nvPr/>
        </p:nvSpPr>
        <p:spPr>
          <a:xfrm>
            <a:off x="8366894" y="2017783"/>
            <a:ext cx="1813064" cy="646331"/>
          </a:xfrm>
          <a:prstGeom prst="rect">
            <a:avLst/>
          </a:prstGeom>
          <a:noFill/>
        </p:spPr>
        <p:txBody>
          <a:bodyPr wrap="square" rtlCol="0">
            <a:spAutoFit/>
          </a:bodyPr>
          <a:lstStyle/>
          <a:p>
            <a:r>
              <a:rPr lang="en-US" dirty="0"/>
              <a:t>VC+/PRVC:</a:t>
            </a:r>
          </a:p>
          <a:p>
            <a:r>
              <a:rPr lang="en-US" dirty="0"/>
              <a:t>Improving</a:t>
            </a:r>
          </a:p>
        </p:txBody>
      </p:sp>
      <p:cxnSp>
        <p:nvCxnSpPr>
          <p:cNvPr id="21" name="Straight Connector 20">
            <a:extLst>
              <a:ext uri="{FF2B5EF4-FFF2-40B4-BE49-F238E27FC236}">
                <a16:creationId xmlns:a16="http://schemas.microsoft.com/office/drawing/2014/main" id="{1CBADD04-6A4C-B84A-906E-3FEDF35E7244}"/>
              </a:ext>
            </a:extLst>
          </p:cNvPr>
          <p:cNvCxnSpPr>
            <a:cxnSpLocks/>
          </p:cNvCxnSpPr>
          <p:nvPr/>
        </p:nvCxnSpPr>
        <p:spPr>
          <a:xfrm>
            <a:off x="2590798" y="4488872"/>
            <a:ext cx="0" cy="928254"/>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nvGrpSpPr>
          <p:cNvPr id="35" name="Group 34">
            <a:extLst>
              <a:ext uri="{FF2B5EF4-FFF2-40B4-BE49-F238E27FC236}">
                <a16:creationId xmlns:a16="http://schemas.microsoft.com/office/drawing/2014/main" id="{28CFA250-201A-BF48-9D8A-5E7BC7C11487}"/>
              </a:ext>
            </a:extLst>
          </p:cNvPr>
          <p:cNvGrpSpPr/>
          <p:nvPr/>
        </p:nvGrpSpPr>
        <p:grpSpPr>
          <a:xfrm>
            <a:off x="6151410" y="2563092"/>
            <a:ext cx="5781124" cy="3429000"/>
            <a:chOff x="6636327" y="2563092"/>
            <a:chExt cx="5781124" cy="3429000"/>
          </a:xfrm>
        </p:grpSpPr>
        <p:pic>
          <p:nvPicPr>
            <p:cNvPr id="7" name="Picture 6">
              <a:extLst>
                <a:ext uri="{FF2B5EF4-FFF2-40B4-BE49-F238E27FC236}">
                  <a16:creationId xmlns:a16="http://schemas.microsoft.com/office/drawing/2014/main" id="{9410EA1A-25FB-9F40-B3ED-9D982D16FCBF}"/>
                </a:ext>
              </a:extLst>
            </p:cNvPr>
            <p:cNvPicPr>
              <a:picLocks noChangeAspect="1"/>
            </p:cNvPicPr>
            <p:nvPr/>
          </p:nvPicPr>
          <p:blipFill rotWithShape="1">
            <a:blip r:embed="rId3"/>
            <a:srcRect b="50000"/>
            <a:stretch/>
          </p:blipFill>
          <p:spPr>
            <a:xfrm>
              <a:off x="6636327" y="2563092"/>
              <a:ext cx="5781124" cy="3429000"/>
            </a:xfrm>
            <a:prstGeom prst="rect">
              <a:avLst/>
            </a:prstGeom>
          </p:spPr>
        </p:pic>
        <p:cxnSp>
          <p:nvCxnSpPr>
            <p:cNvPr id="10" name="Straight Connector 9">
              <a:extLst>
                <a:ext uri="{FF2B5EF4-FFF2-40B4-BE49-F238E27FC236}">
                  <a16:creationId xmlns:a16="http://schemas.microsoft.com/office/drawing/2014/main" id="{BE645385-D632-0D41-9383-FA3596972C6E}"/>
                </a:ext>
              </a:extLst>
            </p:cNvPr>
            <p:cNvCxnSpPr/>
            <p:nvPr/>
          </p:nvCxnSpPr>
          <p:spPr>
            <a:xfrm>
              <a:off x="8328471" y="4502294"/>
              <a:ext cx="2396836"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BD659ED9-B807-8540-B702-1C48D73BCA7C}"/>
                </a:ext>
              </a:extLst>
            </p:cNvPr>
            <p:cNvCxnSpPr>
              <a:cxnSpLocks/>
            </p:cNvCxnSpPr>
            <p:nvPr/>
          </p:nvCxnSpPr>
          <p:spPr>
            <a:xfrm>
              <a:off x="8936179" y="4488872"/>
              <a:ext cx="0" cy="928254"/>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20115350-316B-0B47-8457-6069DDEC4395}"/>
                </a:ext>
              </a:extLst>
            </p:cNvPr>
            <p:cNvCxnSpPr>
              <a:cxnSpLocks/>
            </p:cNvCxnSpPr>
            <p:nvPr/>
          </p:nvCxnSpPr>
          <p:spPr>
            <a:xfrm flipH="1">
              <a:off x="8950036" y="3293448"/>
              <a:ext cx="1524312" cy="2123679"/>
            </a:xfrm>
            <a:prstGeom prst="line">
              <a:avLst/>
            </a:prstGeom>
            <a:ln w="666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859BAD7A-8244-A049-B309-8551C98A0826}"/>
                </a:ext>
              </a:extLst>
            </p:cNvPr>
            <p:cNvCxnSpPr>
              <a:cxnSpLocks/>
            </p:cNvCxnSpPr>
            <p:nvPr/>
          </p:nvCxnSpPr>
          <p:spPr>
            <a:xfrm flipH="1">
              <a:off x="8936179" y="4305302"/>
              <a:ext cx="2959838" cy="1175905"/>
            </a:xfrm>
            <a:prstGeom prst="line">
              <a:avLst/>
            </a:prstGeom>
            <a:ln w="53975">
              <a:solidFill>
                <a:schemeClr val="bg1"/>
              </a:solidFill>
            </a:ln>
          </p:spPr>
          <p:style>
            <a:lnRef idx="1">
              <a:schemeClr val="accent1"/>
            </a:lnRef>
            <a:fillRef idx="0">
              <a:schemeClr val="accent1"/>
            </a:fillRef>
            <a:effectRef idx="0">
              <a:schemeClr val="accent1"/>
            </a:effectRef>
            <a:fontRef idx="minor">
              <a:schemeClr val="tx1"/>
            </a:fontRef>
          </p:style>
        </p:cxnSp>
      </p:grpSp>
      <p:cxnSp>
        <p:nvCxnSpPr>
          <p:cNvPr id="36" name="Straight Connector 35">
            <a:extLst>
              <a:ext uri="{FF2B5EF4-FFF2-40B4-BE49-F238E27FC236}">
                <a16:creationId xmlns:a16="http://schemas.microsoft.com/office/drawing/2014/main" id="{1FB2E062-2CE5-2647-AF83-D15DE73F6138}"/>
              </a:ext>
            </a:extLst>
          </p:cNvPr>
          <p:cNvCxnSpPr>
            <a:cxnSpLocks/>
          </p:cNvCxnSpPr>
          <p:nvPr/>
        </p:nvCxnSpPr>
        <p:spPr>
          <a:xfrm flipV="1">
            <a:off x="8441197" y="4277592"/>
            <a:ext cx="2413839" cy="1125681"/>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79471504-7E89-7A44-85E6-D3057511C926}"/>
              </a:ext>
            </a:extLst>
          </p:cNvPr>
          <p:cNvCxnSpPr>
            <a:cxnSpLocks/>
          </p:cNvCxnSpPr>
          <p:nvPr/>
        </p:nvCxnSpPr>
        <p:spPr>
          <a:xfrm>
            <a:off x="9864426" y="3293448"/>
            <a:ext cx="0" cy="1465588"/>
          </a:xfrm>
          <a:prstGeom prst="line">
            <a:avLst/>
          </a:prstGeom>
          <a:ln w="698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20DBE1FE-D04C-674C-83B9-B1EB96ABEFA9}"/>
              </a:ext>
            </a:extLst>
          </p:cNvPr>
          <p:cNvCxnSpPr/>
          <p:nvPr/>
        </p:nvCxnSpPr>
        <p:spPr>
          <a:xfrm>
            <a:off x="8593597" y="4840432"/>
            <a:ext cx="2590800"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44" name="Title 1">
            <a:extLst>
              <a:ext uri="{FF2B5EF4-FFF2-40B4-BE49-F238E27FC236}">
                <a16:creationId xmlns:a16="http://schemas.microsoft.com/office/drawing/2014/main" id="{BD7FB76B-98D0-FE4D-AC94-10ACD200E3E0}"/>
              </a:ext>
            </a:extLst>
          </p:cNvPr>
          <p:cNvSpPr>
            <a:spLocks noGrp="1"/>
          </p:cNvSpPr>
          <p:nvPr>
            <p:ph type="title"/>
          </p:nvPr>
        </p:nvSpPr>
        <p:spPr>
          <a:xfrm>
            <a:off x="838200" y="365125"/>
            <a:ext cx="10515600" cy="1325563"/>
          </a:xfrm>
        </p:spPr>
        <p:txBody>
          <a:bodyPr/>
          <a:lstStyle/>
          <a:p>
            <a:r>
              <a:rPr lang="en-US" dirty="0"/>
              <a:t>Vt is exceeded, two scenarios</a:t>
            </a:r>
          </a:p>
        </p:txBody>
      </p:sp>
      <p:sp>
        <p:nvSpPr>
          <p:cNvPr id="2" name="Rectangle 1">
            <a:extLst>
              <a:ext uri="{FF2B5EF4-FFF2-40B4-BE49-F238E27FC236}">
                <a16:creationId xmlns:a16="http://schemas.microsoft.com/office/drawing/2014/main" id="{A44B6DEA-BAC2-0E4A-B83C-6967D3745670}"/>
              </a:ext>
            </a:extLst>
          </p:cNvPr>
          <p:cNvSpPr/>
          <p:nvPr/>
        </p:nvSpPr>
        <p:spPr>
          <a:xfrm>
            <a:off x="2590798" y="2830884"/>
            <a:ext cx="1938340" cy="2980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F6DBAC53-5824-8A40-AF95-935BD8EF9542}"/>
              </a:ext>
            </a:extLst>
          </p:cNvPr>
          <p:cNvSpPr/>
          <p:nvPr/>
        </p:nvSpPr>
        <p:spPr>
          <a:xfrm>
            <a:off x="8465119" y="2809008"/>
            <a:ext cx="1938340" cy="2980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3DC2A5D3-0E4D-7247-80F7-F64A0BBE0CA6}"/>
              </a:ext>
            </a:extLst>
          </p:cNvPr>
          <p:cNvSpPr/>
          <p:nvPr/>
        </p:nvSpPr>
        <p:spPr>
          <a:xfrm>
            <a:off x="2029690" y="4197618"/>
            <a:ext cx="762000" cy="29808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0FCFFCDF-2ED0-2940-B2D9-DDA0BBA39B4D}"/>
              </a:ext>
            </a:extLst>
          </p:cNvPr>
          <p:cNvSpPr/>
          <p:nvPr/>
        </p:nvSpPr>
        <p:spPr>
          <a:xfrm>
            <a:off x="8761926" y="3190776"/>
            <a:ext cx="1938340" cy="63923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F11A6A1F-8C01-F046-9D06-B00572EC514F}"/>
              </a:ext>
            </a:extLst>
          </p:cNvPr>
          <p:cNvSpPr/>
          <p:nvPr/>
        </p:nvSpPr>
        <p:spPr>
          <a:xfrm>
            <a:off x="8366894" y="4329547"/>
            <a:ext cx="272645" cy="20802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F7D958BC-E1F4-744F-A986-B0354FBBC345}"/>
              </a:ext>
            </a:extLst>
          </p:cNvPr>
          <p:cNvSpPr/>
          <p:nvPr/>
        </p:nvSpPr>
        <p:spPr>
          <a:xfrm>
            <a:off x="7799415" y="4380987"/>
            <a:ext cx="158990" cy="20802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160800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4A75B8-9420-EE44-BE12-445FDD96281D}"/>
              </a:ext>
            </a:extLst>
          </p:cNvPr>
          <p:cNvSpPr>
            <a:spLocks noGrp="1"/>
          </p:cNvSpPr>
          <p:nvPr>
            <p:ph type="title"/>
          </p:nvPr>
        </p:nvSpPr>
        <p:spPr/>
        <p:txBody>
          <a:bodyPr/>
          <a:lstStyle/>
          <a:p>
            <a:endParaRPr lang="en-US" dirty="0"/>
          </a:p>
        </p:txBody>
      </p:sp>
      <p:pic>
        <p:nvPicPr>
          <p:cNvPr id="6" name="Picture 5">
            <a:extLst>
              <a:ext uri="{FF2B5EF4-FFF2-40B4-BE49-F238E27FC236}">
                <a16:creationId xmlns:a16="http://schemas.microsoft.com/office/drawing/2014/main" id="{F9F14B33-D584-064B-AAE2-ACBDA24FBFB2}"/>
              </a:ext>
            </a:extLst>
          </p:cNvPr>
          <p:cNvPicPr>
            <a:picLocks noChangeAspect="1"/>
          </p:cNvPicPr>
          <p:nvPr/>
        </p:nvPicPr>
        <p:blipFill>
          <a:blip r:embed="rId3"/>
          <a:stretch>
            <a:fillRect/>
          </a:stretch>
        </p:blipFill>
        <p:spPr>
          <a:xfrm>
            <a:off x="105648" y="4797817"/>
            <a:ext cx="5871290" cy="986087"/>
          </a:xfrm>
          <a:prstGeom prst="rect">
            <a:avLst/>
          </a:prstGeom>
        </p:spPr>
      </p:pic>
      <p:pic>
        <p:nvPicPr>
          <p:cNvPr id="10" name="Picture 2" descr="Fig. 5">
            <a:extLst>
              <a:ext uri="{FF2B5EF4-FFF2-40B4-BE49-F238E27FC236}">
                <a16:creationId xmlns:a16="http://schemas.microsoft.com/office/drawing/2014/main" id="{978BACA5-931E-054F-8B63-9F8F1FA668F6}"/>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5976938" y="4088847"/>
            <a:ext cx="5804850" cy="240402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FAC873F5-7362-CF4B-B194-E8756DC42A86}"/>
              </a:ext>
            </a:extLst>
          </p:cNvPr>
          <p:cNvPicPr>
            <a:picLocks noChangeAspect="1"/>
          </p:cNvPicPr>
          <p:nvPr/>
        </p:nvPicPr>
        <p:blipFill>
          <a:blip r:embed="rId5"/>
          <a:stretch>
            <a:fillRect/>
          </a:stretch>
        </p:blipFill>
        <p:spPr>
          <a:xfrm>
            <a:off x="0" y="517177"/>
            <a:ext cx="6687146" cy="3306763"/>
          </a:xfrm>
          <a:prstGeom prst="rect">
            <a:avLst/>
          </a:prstGeom>
        </p:spPr>
      </p:pic>
      <p:pic>
        <p:nvPicPr>
          <p:cNvPr id="12" name="Picture 11">
            <a:extLst>
              <a:ext uri="{FF2B5EF4-FFF2-40B4-BE49-F238E27FC236}">
                <a16:creationId xmlns:a16="http://schemas.microsoft.com/office/drawing/2014/main" id="{80882943-A243-2148-B52E-754771A2A1E5}"/>
              </a:ext>
            </a:extLst>
          </p:cNvPr>
          <p:cNvPicPr>
            <a:picLocks noChangeAspect="1"/>
          </p:cNvPicPr>
          <p:nvPr/>
        </p:nvPicPr>
        <p:blipFill>
          <a:blip r:embed="rId6"/>
          <a:stretch>
            <a:fillRect/>
          </a:stretch>
        </p:blipFill>
        <p:spPr>
          <a:xfrm>
            <a:off x="6311406" y="620886"/>
            <a:ext cx="5880594" cy="2901826"/>
          </a:xfrm>
          <a:prstGeom prst="rect">
            <a:avLst/>
          </a:prstGeom>
        </p:spPr>
      </p:pic>
    </p:spTree>
    <p:extLst>
      <p:ext uri="{BB962C8B-B14F-4D97-AF65-F5344CB8AC3E}">
        <p14:creationId xmlns:p14="http://schemas.microsoft.com/office/powerpoint/2010/main" val="13616869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62C2CC-624E-814E-9078-0FB8809BA689}"/>
              </a:ext>
            </a:extLst>
          </p:cNvPr>
          <p:cNvSpPr>
            <a:spLocks noGrp="1"/>
          </p:cNvSpPr>
          <p:nvPr>
            <p:ph type="title"/>
          </p:nvPr>
        </p:nvSpPr>
        <p:spPr/>
        <p:txBody>
          <a:bodyPr>
            <a:normAutofit fontScale="90000"/>
          </a:bodyPr>
          <a:lstStyle/>
          <a:p>
            <a:br>
              <a:rPr lang="en-US" dirty="0"/>
            </a:br>
            <a:r>
              <a:rPr lang="en-US" dirty="0"/>
              <a:t>PRVC / ACVC+: simulation</a:t>
            </a:r>
            <a:br>
              <a:rPr lang="en-US" dirty="0"/>
            </a:br>
            <a:endParaRPr lang="en-US" dirty="0"/>
          </a:p>
        </p:txBody>
      </p:sp>
      <p:pic>
        <p:nvPicPr>
          <p:cNvPr id="7" name="Picture 6">
            <a:extLst>
              <a:ext uri="{FF2B5EF4-FFF2-40B4-BE49-F238E27FC236}">
                <a16:creationId xmlns:a16="http://schemas.microsoft.com/office/drawing/2014/main" id="{B71D0037-3443-AB4F-9D9F-452867A1CA3D}"/>
              </a:ext>
            </a:extLst>
          </p:cNvPr>
          <p:cNvPicPr>
            <a:picLocks noChangeAspect="1"/>
          </p:cNvPicPr>
          <p:nvPr/>
        </p:nvPicPr>
        <p:blipFill>
          <a:blip r:embed="rId3"/>
          <a:stretch>
            <a:fillRect/>
          </a:stretch>
        </p:blipFill>
        <p:spPr>
          <a:xfrm>
            <a:off x="4556045" y="1846796"/>
            <a:ext cx="6980238" cy="3759653"/>
          </a:xfrm>
          <a:prstGeom prst="rect">
            <a:avLst/>
          </a:prstGeom>
        </p:spPr>
      </p:pic>
      <p:sp>
        <p:nvSpPr>
          <p:cNvPr id="8" name="TextBox 7">
            <a:extLst>
              <a:ext uri="{FF2B5EF4-FFF2-40B4-BE49-F238E27FC236}">
                <a16:creationId xmlns:a16="http://schemas.microsoft.com/office/drawing/2014/main" id="{06DCAA81-2442-8742-8D07-FDAF163A1A4B}"/>
              </a:ext>
            </a:extLst>
          </p:cNvPr>
          <p:cNvSpPr txBox="1"/>
          <p:nvPr/>
        </p:nvSpPr>
        <p:spPr>
          <a:xfrm>
            <a:off x="655717" y="3019424"/>
            <a:ext cx="3900328" cy="1200329"/>
          </a:xfrm>
          <a:prstGeom prst="rect">
            <a:avLst/>
          </a:prstGeom>
          <a:noFill/>
        </p:spPr>
        <p:txBody>
          <a:bodyPr wrap="square">
            <a:spAutoFit/>
          </a:bodyPr>
          <a:lstStyle/>
          <a:p>
            <a:r>
              <a:rPr lang="en-US" dirty="0"/>
              <a:t>VC-CMV = ACVC</a:t>
            </a:r>
          </a:p>
          <a:p>
            <a:r>
              <a:rPr lang="en-US" dirty="0"/>
              <a:t>PC-</a:t>
            </a:r>
            <a:r>
              <a:rPr lang="en-US" dirty="0" err="1"/>
              <a:t>CMVa</a:t>
            </a:r>
            <a:r>
              <a:rPr lang="en-US" dirty="0"/>
              <a:t> = PRVC / ACVC+</a:t>
            </a:r>
          </a:p>
          <a:p>
            <a:r>
              <a:rPr lang="en-US" dirty="0"/>
              <a:t>PC-CMVs = ACPC</a:t>
            </a:r>
          </a:p>
          <a:p>
            <a:r>
              <a:rPr lang="en-US" dirty="0"/>
              <a:t>PC-</a:t>
            </a:r>
            <a:r>
              <a:rPr lang="en-US" dirty="0" err="1"/>
              <a:t>CSVr</a:t>
            </a:r>
            <a:r>
              <a:rPr lang="en-US" dirty="0"/>
              <a:t> = proportional assist/NAVA</a:t>
            </a:r>
          </a:p>
        </p:txBody>
      </p:sp>
    </p:spTree>
    <p:extLst>
      <p:ext uri="{BB962C8B-B14F-4D97-AF65-F5344CB8AC3E}">
        <p14:creationId xmlns:p14="http://schemas.microsoft.com/office/powerpoint/2010/main" val="27437227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04A954-2498-EF4D-8B3F-8198EC13F6DE}"/>
              </a:ext>
            </a:extLst>
          </p:cNvPr>
          <p:cNvSpPr>
            <a:spLocks noGrp="1"/>
          </p:cNvSpPr>
          <p:nvPr>
            <p:ph type="title"/>
          </p:nvPr>
        </p:nvSpPr>
        <p:spPr/>
        <p:txBody>
          <a:bodyPr/>
          <a:lstStyle/>
          <a:p>
            <a:r>
              <a:rPr lang="en-US" dirty="0"/>
              <a:t>Who cares? Just do what the trials did</a:t>
            </a:r>
          </a:p>
        </p:txBody>
      </p:sp>
      <p:pic>
        <p:nvPicPr>
          <p:cNvPr id="4" name="Picture 3">
            <a:extLst>
              <a:ext uri="{FF2B5EF4-FFF2-40B4-BE49-F238E27FC236}">
                <a16:creationId xmlns:a16="http://schemas.microsoft.com/office/drawing/2014/main" id="{EF0BEF3F-442D-C048-9E04-53C14CDB4BEC}"/>
              </a:ext>
            </a:extLst>
          </p:cNvPr>
          <p:cNvPicPr>
            <a:picLocks noChangeAspect="1"/>
          </p:cNvPicPr>
          <p:nvPr/>
        </p:nvPicPr>
        <p:blipFill>
          <a:blip r:embed="rId3"/>
          <a:stretch>
            <a:fillRect/>
          </a:stretch>
        </p:blipFill>
        <p:spPr>
          <a:xfrm>
            <a:off x="3534814" y="4216400"/>
            <a:ext cx="8674100" cy="2641600"/>
          </a:xfrm>
          <a:prstGeom prst="rect">
            <a:avLst/>
          </a:prstGeom>
        </p:spPr>
      </p:pic>
      <p:pic>
        <p:nvPicPr>
          <p:cNvPr id="5" name="Picture 4">
            <a:extLst>
              <a:ext uri="{FF2B5EF4-FFF2-40B4-BE49-F238E27FC236}">
                <a16:creationId xmlns:a16="http://schemas.microsoft.com/office/drawing/2014/main" id="{219A69E2-89FA-E14E-A2A3-CDB9D0C3FDE2}"/>
              </a:ext>
            </a:extLst>
          </p:cNvPr>
          <p:cNvPicPr>
            <a:picLocks noChangeAspect="1"/>
          </p:cNvPicPr>
          <p:nvPr/>
        </p:nvPicPr>
        <p:blipFill rotWithShape="1">
          <a:blip r:embed="rId4"/>
          <a:srcRect t="4053"/>
          <a:stretch/>
        </p:blipFill>
        <p:spPr>
          <a:xfrm>
            <a:off x="158750" y="1380335"/>
            <a:ext cx="6752128" cy="2950369"/>
          </a:xfrm>
          <a:prstGeom prst="rect">
            <a:avLst/>
          </a:prstGeom>
        </p:spPr>
      </p:pic>
      <p:sp>
        <p:nvSpPr>
          <p:cNvPr id="7" name="TextBox 6">
            <a:extLst>
              <a:ext uri="{FF2B5EF4-FFF2-40B4-BE49-F238E27FC236}">
                <a16:creationId xmlns:a16="http://schemas.microsoft.com/office/drawing/2014/main" id="{31558750-9778-0E44-9CEF-45CB157BF5C6}"/>
              </a:ext>
            </a:extLst>
          </p:cNvPr>
          <p:cNvSpPr txBox="1"/>
          <p:nvPr/>
        </p:nvSpPr>
        <p:spPr>
          <a:xfrm>
            <a:off x="7515225" y="2299255"/>
            <a:ext cx="4275534" cy="369332"/>
          </a:xfrm>
          <a:prstGeom prst="rect">
            <a:avLst/>
          </a:prstGeom>
          <a:noFill/>
        </p:spPr>
        <p:txBody>
          <a:bodyPr wrap="square">
            <a:spAutoFit/>
          </a:bodyPr>
          <a:lstStyle/>
          <a:p>
            <a:pPr lvl="1"/>
            <a:r>
              <a:rPr lang="en-US" dirty="0"/>
              <a:t>Sometimes conflicting goals</a:t>
            </a:r>
          </a:p>
        </p:txBody>
      </p:sp>
    </p:spTree>
    <p:extLst>
      <p:ext uri="{BB962C8B-B14F-4D97-AF65-F5344CB8AC3E}">
        <p14:creationId xmlns:p14="http://schemas.microsoft.com/office/powerpoint/2010/main" val="34927757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722FF4-3870-D544-BC03-0E286110051F}"/>
              </a:ext>
            </a:extLst>
          </p:cNvPr>
          <p:cNvSpPr>
            <a:spLocks noGrp="1"/>
          </p:cNvSpPr>
          <p:nvPr>
            <p:ph type="title"/>
          </p:nvPr>
        </p:nvSpPr>
        <p:spPr/>
        <p:txBody>
          <a:bodyPr/>
          <a:lstStyle/>
          <a:p>
            <a:r>
              <a:rPr lang="en-US" dirty="0"/>
              <a:t>Case: 66M with COVID-ARDS</a:t>
            </a:r>
          </a:p>
        </p:txBody>
      </p:sp>
      <p:sp>
        <p:nvSpPr>
          <p:cNvPr id="3" name="Content Placeholder 2">
            <a:extLst>
              <a:ext uri="{FF2B5EF4-FFF2-40B4-BE49-F238E27FC236}">
                <a16:creationId xmlns:a16="http://schemas.microsoft.com/office/drawing/2014/main" id="{CE1B855A-639B-134C-98F9-3508888DD9A9}"/>
              </a:ext>
            </a:extLst>
          </p:cNvPr>
          <p:cNvSpPr>
            <a:spLocks noGrp="1"/>
          </p:cNvSpPr>
          <p:nvPr>
            <p:ph idx="1"/>
          </p:nvPr>
        </p:nvSpPr>
        <p:spPr/>
        <p:txBody>
          <a:bodyPr/>
          <a:lstStyle/>
          <a:p>
            <a:r>
              <a:rPr lang="en-US" dirty="0"/>
              <a:t>Day 14 of symptoms, 7 of hospitalization, 5 of intubation</a:t>
            </a:r>
          </a:p>
          <a:p>
            <a:r>
              <a:rPr lang="en-US" dirty="0"/>
              <a:t>On ACVC+ (aka PRVC), 70% FiO2 (improving from 100%), 10 PEEP, RR 18 (set) 24 (delivered)</a:t>
            </a:r>
          </a:p>
          <a:p>
            <a:r>
              <a:rPr lang="en-US" dirty="0"/>
              <a:t>Sedation: Fentanyl 125 mcg/</a:t>
            </a:r>
            <a:r>
              <a:rPr lang="en-US" dirty="0" err="1"/>
              <a:t>hr</a:t>
            </a:r>
            <a:r>
              <a:rPr lang="en-US" dirty="0"/>
              <a:t> </a:t>
            </a:r>
            <a:r>
              <a:rPr lang="en-US" dirty="0" err="1"/>
              <a:t>gtt</a:t>
            </a:r>
            <a:r>
              <a:rPr lang="en-US" dirty="0"/>
              <a:t>; Propofol 35 mcg/hr. Was on </a:t>
            </a:r>
            <a:r>
              <a:rPr lang="en-US" dirty="0" err="1"/>
              <a:t>Nimbex</a:t>
            </a:r>
            <a:r>
              <a:rPr lang="en-US" dirty="0"/>
              <a:t> last 2 nights and was </a:t>
            </a:r>
            <a:r>
              <a:rPr lang="en-US" dirty="0" err="1"/>
              <a:t>proned</a:t>
            </a:r>
            <a:r>
              <a:rPr lang="en-US" dirty="0"/>
              <a:t>. Now trying to lighten sedation. </a:t>
            </a:r>
          </a:p>
          <a:p>
            <a:r>
              <a:rPr lang="en-US" dirty="0"/>
              <a:t>On exam: accessory muscle use, RASS: -4 (Deep Sedation) </a:t>
            </a:r>
          </a:p>
          <a:p>
            <a:r>
              <a:rPr lang="en-US" dirty="0"/>
              <a:t>The ventilator waveforms suggested work shifting to the patient</a:t>
            </a:r>
          </a:p>
          <a:p>
            <a:r>
              <a:rPr lang="en-US" dirty="0"/>
              <a:t>Next Step?</a:t>
            </a:r>
          </a:p>
        </p:txBody>
      </p:sp>
    </p:spTree>
    <p:extLst>
      <p:ext uri="{BB962C8B-B14F-4D97-AF65-F5344CB8AC3E}">
        <p14:creationId xmlns:p14="http://schemas.microsoft.com/office/powerpoint/2010/main" val="11402864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B41457-4095-CD4C-AB50-59E7E4221C26}"/>
              </a:ext>
            </a:extLst>
          </p:cNvPr>
          <p:cNvSpPr>
            <a:spLocks noGrp="1"/>
          </p:cNvSpPr>
          <p:nvPr>
            <p:ph type="title"/>
          </p:nvPr>
        </p:nvSpPr>
        <p:spPr/>
        <p:txBody>
          <a:bodyPr/>
          <a:lstStyle/>
          <a:p>
            <a:r>
              <a:rPr lang="en-US" dirty="0"/>
              <a:t>RCT’s </a:t>
            </a:r>
            <a:r>
              <a:rPr lang="en-US" b="1" dirty="0"/>
              <a:t>test hypotheses </a:t>
            </a:r>
            <a:r>
              <a:rPr lang="en-US" dirty="0"/>
              <a:t>about mean treatment effects</a:t>
            </a:r>
          </a:p>
        </p:txBody>
      </p:sp>
      <p:sp>
        <p:nvSpPr>
          <p:cNvPr id="3" name="Content Placeholder 2">
            <a:extLst>
              <a:ext uri="{FF2B5EF4-FFF2-40B4-BE49-F238E27FC236}">
                <a16:creationId xmlns:a16="http://schemas.microsoft.com/office/drawing/2014/main" id="{69131DBE-3D3C-4143-B6B6-F7884B13B65D}"/>
              </a:ext>
            </a:extLst>
          </p:cNvPr>
          <p:cNvSpPr>
            <a:spLocks noGrp="1"/>
          </p:cNvSpPr>
          <p:nvPr>
            <p:ph idx="1"/>
          </p:nvPr>
        </p:nvSpPr>
        <p:spPr/>
        <p:txBody>
          <a:bodyPr/>
          <a:lstStyle/>
          <a:p>
            <a:r>
              <a:rPr lang="en-US" dirty="0">
                <a:hlinkClick r:id="rId3"/>
              </a:rPr>
              <a:t>http://validtrials.info/sct2016/slides/</a:t>
            </a:r>
            <a:endParaRPr lang="en-US" dirty="0"/>
          </a:p>
          <a:p>
            <a:r>
              <a:rPr lang="en-US" dirty="0"/>
              <a:t>Charlie Casper PhD</a:t>
            </a:r>
          </a:p>
          <a:p>
            <a:endParaRPr lang="en-US" dirty="0"/>
          </a:p>
          <a:p>
            <a:r>
              <a:rPr lang="en-US" dirty="0"/>
              <a:t>Not to estimate effect sizes</a:t>
            </a:r>
          </a:p>
          <a:p>
            <a:endParaRPr lang="en-US" dirty="0"/>
          </a:p>
          <a:p>
            <a:r>
              <a:rPr lang="en-US" dirty="0"/>
              <a:t>FDA cares about hypotheses. </a:t>
            </a:r>
          </a:p>
          <a:p>
            <a:r>
              <a:rPr lang="en-US" dirty="0"/>
              <a:t>We care about individual patient</a:t>
            </a:r>
          </a:p>
          <a:p>
            <a:pPr marL="0" indent="0">
              <a:buNone/>
            </a:pPr>
            <a:r>
              <a:rPr lang="en-US" dirty="0"/>
              <a:t>Treatment responses</a:t>
            </a:r>
          </a:p>
          <a:p>
            <a:endParaRPr lang="en-US" dirty="0"/>
          </a:p>
          <a:p>
            <a:endParaRPr lang="en-US" dirty="0"/>
          </a:p>
        </p:txBody>
      </p:sp>
      <p:pic>
        <p:nvPicPr>
          <p:cNvPr id="4" name="Picture 3">
            <a:extLst>
              <a:ext uri="{FF2B5EF4-FFF2-40B4-BE49-F238E27FC236}">
                <a16:creationId xmlns:a16="http://schemas.microsoft.com/office/drawing/2014/main" id="{A2E9CE50-63F4-DD44-B7F7-C0C64AE0FFC2}"/>
              </a:ext>
            </a:extLst>
          </p:cNvPr>
          <p:cNvPicPr>
            <a:picLocks noChangeAspect="1"/>
          </p:cNvPicPr>
          <p:nvPr/>
        </p:nvPicPr>
        <p:blipFill>
          <a:blip r:embed="rId4"/>
          <a:stretch>
            <a:fillRect/>
          </a:stretch>
        </p:blipFill>
        <p:spPr>
          <a:xfrm>
            <a:off x="6489155" y="2360192"/>
            <a:ext cx="5364708" cy="3951708"/>
          </a:xfrm>
          <a:prstGeom prst="rect">
            <a:avLst/>
          </a:prstGeom>
        </p:spPr>
      </p:pic>
    </p:spTree>
    <p:extLst>
      <p:ext uri="{BB962C8B-B14F-4D97-AF65-F5344CB8AC3E}">
        <p14:creationId xmlns:p14="http://schemas.microsoft.com/office/powerpoint/2010/main" val="378440909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2AA514-36B6-084D-ADDE-8C49A5DCAD22}"/>
              </a:ext>
            </a:extLst>
          </p:cNvPr>
          <p:cNvSpPr>
            <a:spLocks noGrp="1"/>
          </p:cNvSpPr>
          <p:nvPr>
            <p:ph type="title"/>
          </p:nvPr>
        </p:nvSpPr>
        <p:spPr/>
        <p:txBody>
          <a:bodyPr/>
          <a:lstStyle/>
          <a:p>
            <a:r>
              <a:rPr lang="en-US" dirty="0"/>
              <a:t>Yet, that’s not how we use trials</a:t>
            </a:r>
          </a:p>
        </p:txBody>
      </p:sp>
      <p:sp>
        <p:nvSpPr>
          <p:cNvPr id="3" name="Content Placeholder 2">
            <a:extLst>
              <a:ext uri="{FF2B5EF4-FFF2-40B4-BE49-F238E27FC236}">
                <a16:creationId xmlns:a16="http://schemas.microsoft.com/office/drawing/2014/main" id="{7E898677-1309-E441-A0AA-B96954DD938A}"/>
              </a:ext>
            </a:extLst>
          </p:cNvPr>
          <p:cNvSpPr>
            <a:spLocks noGrp="1"/>
          </p:cNvSpPr>
          <p:nvPr>
            <p:ph idx="1"/>
          </p:nvPr>
        </p:nvSpPr>
        <p:spPr>
          <a:xfrm>
            <a:off x="838200" y="1839912"/>
            <a:ext cx="8234363" cy="4351338"/>
          </a:xfrm>
        </p:spPr>
        <p:txBody>
          <a:bodyPr>
            <a:normAutofit fontScale="62500" lnSpcReduction="20000"/>
          </a:bodyPr>
          <a:lstStyle/>
          <a:p>
            <a:r>
              <a:rPr lang="en-US" dirty="0"/>
              <a:t>Average Treatment Effect →</a:t>
            </a:r>
            <a:r>
              <a:rPr lang="en-US" b="1" dirty="0"/>
              <a:t> Individual </a:t>
            </a:r>
            <a:r>
              <a:rPr lang="en-US" dirty="0"/>
              <a:t>Prediction about treatment response. How?</a:t>
            </a:r>
          </a:p>
          <a:p>
            <a:r>
              <a:rPr lang="en-US" dirty="0"/>
              <a:t>Venn: “It is obvious that every individual thing or event has an indefinite number of properties or attributes observable in it, and might therefore be considered as belonging to an indefinite number of different classes of things…”</a:t>
            </a:r>
          </a:p>
          <a:p>
            <a:pPr lvl="1"/>
            <a:r>
              <a:rPr lang="en-US" dirty="0"/>
              <a:t>How do we draw the line defining diseases? Infinite number of possibilities</a:t>
            </a:r>
          </a:p>
          <a:p>
            <a:pPr lvl="1"/>
            <a:r>
              <a:rPr lang="en-US" b="1" dirty="0"/>
              <a:t>How do we determine which patients are “like” the ones that benefited from ARMA and Wake Up &amp; Breathe</a:t>
            </a:r>
            <a:endParaRPr lang="en-US" dirty="0"/>
          </a:p>
          <a:p>
            <a:r>
              <a:rPr lang="en-US" dirty="0"/>
              <a:t>Reference class problem: who is likely to benefit from the intervention of the trial?</a:t>
            </a:r>
          </a:p>
          <a:p>
            <a:pPr lvl="1"/>
            <a:r>
              <a:rPr lang="en-US" dirty="0"/>
              <a:t>The more precise the reference class, the lower the power for inference</a:t>
            </a:r>
          </a:p>
          <a:p>
            <a:pPr lvl="1"/>
            <a:r>
              <a:rPr lang="en-US" dirty="0"/>
              <a:t>Requires a theory to explain treatment responses to ’generalize’</a:t>
            </a:r>
          </a:p>
          <a:p>
            <a:r>
              <a:rPr lang="en-US" dirty="0"/>
              <a:t>Evidence-based medicine: Inclusion criteria = Defines reference class</a:t>
            </a:r>
          </a:p>
          <a:p>
            <a:pPr lvl="1"/>
            <a:r>
              <a:rPr lang="en-US" dirty="0"/>
              <a:t>Anyone who could be included in will, on average, be expected to benefit</a:t>
            </a:r>
          </a:p>
          <a:p>
            <a:pPr lvl="1"/>
            <a:r>
              <a:rPr lang="en-US" dirty="0"/>
              <a:t>“Model Free” assumption, but clearly not optimal. Inclusion criteria are (often) not based on pathophysiology (ARDS…), </a:t>
            </a:r>
          </a:p>
          <a:p>
            <a:r>
              <a:rPr lang="en-US" dirty="0"/>
              <a:t>yet a fundamental assumption of modern medicine is that pathophysiology that can be understand can be manipulated to our benefit. </a:t>
            </a:r>
          </a:p>
          <a:p>
            <a:pPr lvl="1"/>
            <a:r>
              <a:rPr lang="en-US" dirty="0"/>
              <a:t>we make hypotheses and inferences about what we think leads to the response based on physiology. Are these correct, and does decision-making based on this thinking improve outcomes? Hope so, but it’s almost always not demonstrable. </a:t>
            </a:r>
          </a:p>
        </p:txBody>
      </p:sp>
      <p:pic>
        <p:nvPicPr>
          <p:cNvPr id="4" name="Picture 3">
            <a:extLst>
              <a:ext uri="{FF2B5EF4-FFF2-40B4-BE49-F238E27FC236}">
                <a16:creationId xmlns:a16="http://schemas.microsoft.com/office/drawing/2014/main" id="{8F033DEB-BAF5-7445-B9EF-77DE1236E874}"/>
              </a:ext>
            </a:extLst>
          </p:cNvPr>
          <p:cNvPicPr>
            <a:picLocks noChangeAspect="1"/>
          </p:cNvPicPr>
          <p:nvPr/>
        </p:nvPicPr>
        <p:blipFill>
          <a:blip r:embed="rId3"/>
          <a:stretch>
            <a:fillRect/>
          </a:stretch>
        </p:blipFill>
        <p:spPr>
          <a:xfrm>
            <a:off x="9328151" y="365125"/>
            <a:ext cx="2611437" cy="3407109"/>
          </a:xfrm>
          <a:prstGeom prst="rect">
            <a:avLst/>
          </a:prstGeom>
        </p:spPr>
      </p:pic>
      <p:pic>
        <p:nvPicPr>
          <p:cNvPr id="5" name="Picture 4">
            <a:extLst>
              <a:ext uri="{FF2B5EF4-FFF2-40B4-BE49-F238E27FC236}">
                <a16:creationId xmlns:a16="http://schemas.microsoft.com/office/drawing/2014/main" id="{C375F804-9125-544F-B8FE-BA8D20869915}"/>
              </a:ext>
            </a:extLst>
          </p:cNvPr>
          <p:cNvPicPr>
            <a:picLocks noChangeAspect="1"/>
          </p:cNvPicPr>
          <p:nvPr/>
        </p:nvPicPr>
        <p:blipFill>
          <a:blip r:embed="rId4"/>
          <a:stretch>
            <a:fillRect/>
          </a:stretch>
        </p:blipFill>
        <p:spPr>
          <a:xfrm>
            <a:off x="8629649" y="5398916"/>
            <a:ext cx="3419475" cy="1275493"/>
          </a:xfrm>
          <a:prstGeom prst="rect">
            <a:avLst/>
          </a:prstGeom>
        </p:spPr>
      </p:pic>
    </p:spTree>
    <p:extLst>
      <p:ext uri="{BB962C8B-B14F-4D97-AF65-F5344CB8AC3E}">
        <p14:creationId xmlns:p14="http://schemas.microsoft.com/office/powerpoint/2010/main" val="307583533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6A6C68-60CE-1E49-95FA-E6BEAB462EA9}"/>
              </a:ext>
            </a:extLst>
          </p:cNvPr>
          <p:cNvSpPr>
            <a:spLocks noGrp="1"/>
          </p:cNvSpPr>
          <p:nvPr>
            <p:ph type="title"/>
          </p:nvPr>
        </p:nvSpPr>
        <p:spPr/>
        <p:txBody>
          <a:bodyPr/>
          <a:lstStyle/>
          <a:p>
            <a:r>
              <a:rPr lang="en-US" dirty="0"/>
              <a:t>In sum, </a:t>
            </a:r>
          </a:p>
        </p:txBody>
      </p:sp>
      <p:sp>
        <p:nvSpPr>
          <p:cNvPr id="3" name="Content Placeholder 2">
            <a:extLst>
              <a:ext uri="{FF2B5EF4-FFF2-40B4-BE49-F238E27FC236}">
                <a16:creationId xmlns:a16="http://schemas.microsoft.com/office/drawing/2014/main" id="{020C01DF-5E83-F04F-9003-DF6344DA4224}"/>
              </a:ext>
            </a:extLst>
          </p:cNvPr>
          <p:cNvSpPr>
            <a:spLocks noGrp="1"/>
          </p:cNvSpPr>
          <p:nvPr>
            <p:ph idx="1"/>
          </p:nvPr>
        </p:nvSpPr>
        <p:spPr/>
        <p:txBody>
          <a:bodyPr>
            <a:normAutofit lnSpcReduction="10000"/>
          </a:bodyPr>
          <a:lstStyle/>
          <a:p>
            <a:pPr marL="0" indent="0">
              <a:buNone/>
            </a:pPr>
            <a:r>
              <a:rPr lang="en-US" dirty="0"/>
              <a:t>ARMA: benefit mediated by protecting the lung by limiting large tidal volumes and large transpulmonary pressures</a:t>
            </a:r>
          </a:p>
          <a:p>
            <a:pPr marL="0" indent="0">
              <a:buNone/>
            </a:pPr>
            <a:endParaRPr lang="en-US" dirty="0"/>
          </a:p>
          <a:p>
            <a:pPr marL="0" indent="0">
              <a:buNone/>
            </a:pPr>
            <a:r>
              <a:rPr lang="en-US" dirty="0"/>
              <a:t>Wake up &amp; Breathe: benefit mediated by avoiding deep sedation and allowing patients to breathe</a:t>
            </a:r>
          </a:p>
          <a:p>
            <a:pPr marL="0" indent="0">
              <a:buNone/>
            </a:pPr>
            <a:endParaRPr lang="en-US" dirty="0"/>
          </a:p>
          <a:p>
            <a:pPr marL="0" indent="0">
              <a:buNone/>
            </a:pPr>
            <a:r>
              <a:rPr lang="en-US" dirty="0"/>
              <a:t>Thus, </a:t>
            </a:r>
          </a:p>
          <a:p>
            <a:pPr marL="0" indent="0">
              <a:buNone/>
            </a:pPr>
            <a:endParaRPr lang="en-US" dirty="0"/>
          </a:p>
          <a:p>
            <a:pPr marL="0" indent="0">
              <a:buNone/>
            </a:pPr>
            <a:r>
              <a:rPr lang="en-US" dirty="0"/>
              <a:t>Strategies improving those goals are expected to help patients (unless they cause some other adverse effect)</a:t>
            </a:r>
          </a:p>
        </p:txBody>
      </p:sp>
    </p:spTree>
    <p:extLst>
      <p:ext uri="{BB962C8B-B14F-4D97-AF65-F5344CB8AC3E}">
        <p14:creationId xmlns:p14="http://schemas.microsoft.com/office/powerpoint/2010/main" val="406378229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094D42-94C5-F242-A6E8-6EFBBC4CBC16}"/>
              </a:ext>
            </a:extLst>
          </p:cNvPr>
          <p:cNvSpPr>
            <a:spLocks noGrp="1"/>
          </p:cNvSpPr>
          <p:nvPr>
            <p:ph type="title"/>
          </p:nvPr>
        </p:nvSpPr>
        <p:spPr/>
        <p:txBody>
          <a:bodyPr/>
          <a:lstStyle/>
          <a:p>
            <a:r>
              <a:rPr lang="en-US" dirty="0"/>
              <a:t>Assessment of respiratory drive</a:t>
            </a:r>
          </a:p>
        </p:txBody>
      </p:sp>
      <p:sp>
        <p:nvSpPr>
          <p:cNvPr id="3" name="Content Placeholder 2">
            <a:extLst>
              <a:ext uri="{FF2B5EF4-FFF2-40B4-BE49-F238E27FC236}">
                <a16:creationId xmlns:a16="http://schemas.microsoft.com/office/drawing/2014/main" id="{44593993-8B4D-E745-8AD0-F687EC8FB988}"/>
              </a:ext>
            </a:extLst>
          </p:cNvPr>
          <p:cNvSpPr>
            <a:spLocks noGrp="1"/>
          </p:cNvSpPr>
          <p:nvPr>
            <p:ph idx="1"/>
          </p:nvPr>
        </p:nvSpPr>
        <p:spPr/>
        <p:txBody>
          <a:bodyPr>
            <a:normAutofit/>
          </a:bodyPr>
          <a:lstStyle/>
          <a:p>
            <a:r>
              <a:rPr lang="en-US" dirty="0"/>
              <a:t>Can’t directly measure: </a:t>
            </a:r>
          </a:p>
          <a:p>
            <a:pPr lvl="1"/>
            <a:r>
              <a:rPr lang="en-US" dirty="0"/>
              <a:t>All the following are measures of ventilatory output. Thus, they will be inaccurate of there is some problem between </a:t>
            </a:r>
          </a:p>
          <a:p>
            <a:r>
              <a:rPr lang="en-US" dirty="0"/>
              <a:t>P0.1 – change in pressure against an occluded airway</a:t>
            </a:r>
          </a:p>
          <a:p>
            <a:r>
              <a:rPr lang="en-US" dirty="0"/>
              <a:t>Diaphragm Motor output: </a:t>
            </a:r>
            <a:r>
              <a:rPr lang="en-US" dirty="0" err="1"/>
              <a:t>EAdi</a:t>
            </a:r>
            <a:endParaRPr lang="en-US" dirty="0"/>
          </a:p>
          <a:p>
            <a:r>
              <a:rPr lang="en-US" dirty="0"/>
              <a:t>Diaphragm US</a:t>
            </a:r>
          </a:p>
          <a:p>
            <a:r>
              <a:rPr lang="en-US" dirty="0" err="1"/>
              <a:t>Pmus</a:t>
            </a:r>
            <a:r>
              <a:rPr lang="en-US" dirty="0"/>
              <a:t> during inspiration</a:t>
            </a:r>
          </a:p>
        </p:txBody>
      </p:sp>
      <p:pic>
        <p:nvPicPr>
          <p:cNvPr id="4" name="Picture 3">
            <a:extLst>
              <a:ext uri="{FF2B5EF4-FFF2-40B4-BE49-F238E27FC236}">
                <a16:creationId xmlns:a16="http://schemas.microsoft.com/office/drawing/2014/main" id="{06ECDDED-AAA8-BF4B-866F-E8691CE682CF}"/>
              </a:ext>
            </a:extLst>
          </p:cNvPr>
          <p:cNvPicPr>
            <a:picLocks noChangeAspect="1"/>
          </p:cNvPicPr>
          <p:nvPr/>
        </p:nvPicPr>
        <p:blipFill>
          <a:blip r:embed="rId3"/>
          <a:stretch>
            <a:fillRect/>
          </a:stretch>
        </p:blipFill>
        <p:spPr>
          <a:xfrm>
            <a:off x="5904289" y="3723932"/>
            <a:ext cx="5875394" cy="2768943"/>
          </a:xfrm>
          <a:prstGeom prst="rect">
            <a:avLst/>
          </a:prstGeom>
        </p:spPr>
      </p:pic>
      <p:pic>
        <p:nvPicPr>
          <p:cNvPr id="5" name="Picture 4">
            <a:extLst>
              <a:ext uri="{FF2B5EF4-FFF2-40B4-BE49-F238E27FC236}">
                <a16:creationId xmlns:a16="http://schemas.microsoft.com/office/drawing/2014/main" id="{2C8276C9-F740-D44C-914A-B7AEA9DABAC6}"/>
              </a:ext>
            </a:extLst>
          </p:cNvPr>
          <p:cNvPicPr>
            <a:picLocks noChangeAspect="1"/>
          </p:cNvPicPr>
          <p:nvPr/>
        </p:nvPicPr>
        <p:blipFill>
          <a:blip r:embed="rId4"/>
          <a:stretch>
            <a:fillRect/>
          </a:stretch>
        </p:blipFill>
        <p:spPr>
          <a:xfrm>
            <a:off x="142874" y="5621845"/>
            <a:ext cx="5570965" cy="871030"/>
          </a:xfrm>
          <a:prstGeom prst="rect">
            <a:avLst/>
          </a:prstGeom>
        </p:spPr>
      </p:pic>
    </p:spTree>
    <p:extLst>
      <p:ext uri="{BB962C8B-B14F-4D97-AF65-F5344CB8AC3E}">
        <p14:creationId xmlns:p14="http://schemas.microsoft.com/office/powerpoint/2010/main" val="115692589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C25F51-57BD-1E44-9F52-578BA02EC3B4}"/>
              </a:ext>
            </a:extLst>
          </p:cNvPr>
          <p:cNvSpPr>
            <a:spLocks noGrp="1"/>
          </p:cNvSpPr>
          <p:nvPr>
            <p:ph type="title"/>
          </p:nvPr>
        </p:nvSpPr>
        <p:spPr/>
        <p:txBody>
          <a:bodyPr/>
          <a:lstStyle/>
          <a:p>
            <a:r>
              <a:rPr lang="en-US" dirty="0" err="1"/>
              <a:t>Eadi</a:t>
            </a:r>
            <a:r>
              <a:rPr lang="en-US" dirty="0"/>
              <a:t> – Diaphragm motor output </a:t>
            </a:r>
          </a:p>
        </p:txBody>
      </p:sp>
      <p:sp>
        <p:nvSpPr>
          <p:cNvPr id="3" name="Content Placeholder 2">
            <a:extLst>
              <a:ext uri="{FF2B5EF4-FFF2-40B4-BE49-F238E27FC236}">
                <a16:creationId xmlns:a16="http://schemas.microsoft.com/office/drawing/2014/main" id="{BA490B54-14E7-AC48-8135-6520AFDD1C43}"/>
              </a:ext>
            </a:extLst>
          </p:cNvPr>
          <p:cNvSpPr>
            <a:spLocks noGrp="1"/>
          </p:cNvSpPr>
          <p:nvPr>
            <p:ph idx="1"/>
          </p:nvPr>
        </p:nvSpPr>
        <p:spPr>
          <a:xfrm>
            <a:off x="838200" y="1825625"/>
            <a:ext cx="5401962" cy="4351338"/>
          </a:xfrm>
        </p:spPr>
        <p:txBody>
          <a:bodyPr>
            <a:normAutofit fontScale="92500" lnSpcReduction="10000"/>
          </a:bodyPr>
          <a:lstStyle/>
          <a:p>
            <a:r>
              <a:rPr lang="en-US" dirty="0"/>
              <a:t>Surface electrodes or esophageal catheter</a:t>
            </a:r>
          </a:p>
          <a:p>
            <a:pPr lvl="1"/>
            <a:r>
              <a:rPr lang="en-US" dirty="0"/>
              <a:t>Closest to the brain in the pathway </a:t>
            </a:r>
          </a:p>
          <a:p>
            <a:r>
              <a:rPr lang="en-US" dirty="0"/>
              <a:t>Validated in: </a:t>
            </a:r>
          </a:p>
          <a:p>
            <a:pPr lvl="1"/>
            <a:r>
              <a:rPr lang="en-US" dirty="0"/>
              <a:t>Healthy volunteers – correlates directly with </a:t>
            </a:r>
            <a:r>
              <a:rPr lang="en-US" dirty="0" err="1"/>
              <a:t>Ve</a:t>
            </a:r>
            <a:endParaRPr lang="en-US" dirty="0"/>
          </a:p>
          <a:p>
            <a:pPr lvl="1"/>
            <a:r>
              <a:rPr lang="en-US" dirty="0"/>
              <a:t>ECCO2R – </a:t>
            </a:r>
            <a:r>
              <a:rPr lang="en-US" dirty="0" err="1"/>
              <a:t>Eadi</a:t>
            </a:r>
            <a:r>
              <a:rPr lang="en-US" dirty="0"/>
              <a:t> decreases in proportion to CO2 removal</a:t>
            </a:r>
          </a:p>
          <a:p>
            <a:r>
              <a:rPr lang="en-US" dirty="0"/>
              <a:t>No (known) normal values – only tells trends</a:t>
            </a:r>
          </a:p>
          <a:p>
            <a:pPr lvl="1"/>
            <a:r>
              <a:rPr lang="en-US" dirty="0"/>
              <a:t>Specific to diaphragm, not recruitment of other </a:t>
            </a:r>
            <a:r>
              <a:rPr lang="en-US" dirty="0" err="1"/>
              <a:t>muscules</a:t>
            </a:r>
            <a:r>
              <a:rPr lang="en-US" dirty="0"/>
              <a:t>. </a:t>
            </a:r>
          </a:p>
        </p:txBody>
      </p:sp>
      <p:pic>
        <p:nvPicPr>
          <p:cNvPr id="4" name="Picture 3">
            <a:extLst>
              <a:ext uri="{FF2B5EF4-FFF2-40B4-BE49-F238E27FC236}">
                <a16:creationId xmlns:a16="http://schemas.microsoft.com/office/drawing/2014/main" id="{C690E129-EB9C-0744-9A22-A92091C9D1F3}"/>
              </a:ext>
            </a:extLst>
          </p:cNvPr>
          <p:cNvPicPr>
            <a:picLocks noChangeAspect="1"/>
          </p:cNvPicPr>
          <p:nvPr/>
        </p:nvPicPr>
        <p:blipFill>
          <a:blip r:embed="rId3"/>
          <a:stretch>
            <a:fillRect/>
          </a:stretch>
        </p:blipFill>
        <p:spPr>
          <a:xfrm>
            <a:off x="6240162" y="1690688"/>
            <a:ext cx="5749565" cy="3823215"/>
          </a:xfrm>
          <a:prstGeom prst="rect">
            <a:avLst/>
          </a:prstGeom>
        </p:spPr>
      </p:pic>
      <p:pic>
        <p:nvPicPr>
          <p:cNvPr id="5" name="Picture 4">
            <a:extLst>
              <a:ext uri="{FF2B5EF4-FFF2-40B4-BE49-F238E27FC236}">
                <a16:creationId xmlns:a16="http://schemas.microsoft.com/office/drawing/2014/main" id="{A6009913-55E2-2E40-B2DC-883919D7D112}"/>
              </a:ext>
            </a:extLst>
          </p:cNvPr>
          <p:cNvPicPr>
            <a:picLocks noChangeAspect="1"/>
          </p:cNvPicPr>
          <p:nvPr/>
        </p:nvPicPr>
        <p:blipFill>
          <a:blip r:embed="rId4"/>
          <a:stretch>
            <a:fillRect/>
          </a:stretch>
        </p:blipFill>
        <p:spPr>
          <a:xfrm>
            <a:off x="6418762" y="5669470"/>
            <a:ext cx="5570965" cy="871030"/>
          </a:xfrm>
          <a:prstGeom prst="rect">
            <a:avLst/>
          </a:prstGeom>
        </p:spPr>
      </p:pic>
    </p:spTree>
    <p:extLst>
      <p:ext uri="{BB962C8B-B14F-4D97-AF65-F5344CB8AC3E}">
        <p14:creationId xmlns:p14="http://schemas.microsoft.com/office/powerpoint/2010/main" val="231472253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0230E7-228F-CB45-BD5C-7B63F8D1ABF6}"/>
              </a:ext>
            </a:extLst>
          </p:cNvPr>
          <p:cNvSpPr>
            <a:spLocks noGrp="1"/>
          </p:cNvSpPr>
          <p:nvPr>
            <p:ph type="title"/>
          </p:nvPr>
        </p:nvSpPr>
        <p:spPr/>
        <p:txBody>
          <a:bodyPr/>
          <a:lstStyle/>
          <a:p>
            <a:r>
              <a:rPr lang="en-US" dirty="0" err="1"/>
              <a:t>P</a:t>
            </a:r>
            <a:r>
              <a:rPr lang="en-US" baseline="-25000" dirty="0" err="1"/>
              <a:t>di</a:t>
            </a:r>
            <a:r>
              <a:rPr lang="en-US" dirty="0"/>
              <a:t> (</a:t>
            </a:r>
            <a:r>
              <a:rPr lang="en-US" dirty="0" err="1"/>
              <a:t>transdiaphragm</a:t>
            </a:r>
            <a:r>
              <a:rPr lang="en-US" dirty="0"/>
              <a:t>: </a:t>
            </a:r>
            <a:r>
              <a:rPr lang="en-US" dirty="0" err="1"/>
              <a:t>Eso</a:t>
            </a:r>
            <a:r>
              <a:rPr lang="en-US" dirty="0"/>
              <a:t> – Gastric) &amp; </a:t>
            </a:r>
            <a:r>
              <a:rPr lang="en-US" dirty="0" err="1"/>
              <a:t>P</a:t>
            </a:r>
            <a:r>
              <a:rPr lang="en-US" baseline="-25000" dirty="0" err="1"/>
              <a:t>mus</a:t>
            </a:r>
            <a:r>
              <a:rPr lang="en-US" dirty="0"/>
              <a:t> (all resp)</a:t>
            </a:r>
          </a:p>
        </p:txBody>
      </p:sp>
      <p:sp>
        <p:nvSpPr>
          <p:cNvPr id="3" name="Content Placeholder 2">
            <a:extLst>
              <a:ext uri="{FF2B5EF4-FFF2-40B4-BE49-F238E27FC236}">
                <a16:creationId xmlns:a16="http://schemas.microsoft.com/office/drawing/2014/main" id="{8F45FBF7-0FE5-DC49-BB00-4D0A650260DF}"/>
              </a:ext>
            </a:extLst>
          </p:cNvPr>
          <p:cNvSpPr>
            <a:spLocks noGrp="1"/>
          </p:cNvSpPr>
          <p:nvPr>
            <p:ph idx="1"/>
          </p:nvPr>
        </p:nvSpPr>
        <p:spPr>
          <a:xfrm>
            <a:off x="838200" y="1867666"/>
            <a:ext cx="5257800" cy="4351338"/>
          </a:xfrm>
        </p:spPr>
        <p:txBody>
          <a:bodyPr>
            <a:normAutofit fontScale="77500" lnSpcReduction="20000"/>
          </a:bodyPr>
          <a:lstStyle/>
          <a:p>
            <a:r>
              <a:rPr lang="en-US" dirty="0" err="1"/>
              <a:t>dPdi</a:t>
            </a:r>
            <a:r>
              <a:rPr lang="en-US" dirty="0"/>
              <a:t> / dt = rate of pressure – quantifies respiratory drive as long as the pathway is intact</a:t>
            </a:r>
          </a:p>
          <a:p>
            <a:pPr lvl="1"/>
            <a:r>
              <a:rPr lang="en-US" dirty="0"/>
              <a:t>5 cm H2O / second = normal in a healthy person</a:t>
            </a:r>
          </a:p>
          <a:p>
            <a:pPr lvl="1"/>
            <a:r>
              <a:rPr lang="en-US" dirty="0"/>
              <a:t>Elevated = must have high drive</a:t>
            </a:r>
          </a:p>
          <a:p>
            <a:pPr lvl="1"/>
            <a:r>
              <a:rPr lang="en-US" dirty="0"/>
              <a:t>Low = either low drive, or neuromuscular/diaphragm dysfunction</a:t>
            </a:r>
          </a:p>
          <a:p>
            <a:pPr marL="457200" lvl="1" indent="0">
              <a:buNone/>
            </a:pPr>
            <a:endParaRPr lang="en-US" dirty="0"/>
          </a:p>
          <a:p>
            <a:r>
              <a:rPr lang="en-US" dirty="0"/>
              <a:t>Healthy Pmax = 100 cmH2O (pleural pressure ~100cmH2O below atm) </a:t>
            </a:r>
          </a:p>
          <a:p>
            <a:pPr lvl="1"/>
            <a:r>
              <a:rPr lang="en-US" dirty="0"/>
              <a:t>In health – can sustain 50-60% of max pressure indefinitely (higher leads to fatigue). </a:t>
            </a:r>
          </a:p>
          <a:p>
            <a:pPr lvl="1"/>
            <a:r>
              <a:rPr lang="en-US" dirty="0"/>
              <a:t>Presumably lower threshold in illness</a:t>
            </a:r>
          </a:p>
          <a:p>
            <a:pPr lvl="1"/>
            <a:r>
              <a:rPr lang="en-US" dirty="0"/>
              <a:t>Transpulmonary pressures quite high -&gt; P-SILI?</a:t>
            </a:r>
          </a:p>
        </p:txBody>
      </p:sp>
      <p:pic>
        <p:nvPicPr>
          <p:cNvPr id="4" name="Picture 3">
            <a:extLst>
              <a:ext uri="{FF2B5EF4-FFF2-40B4-BE49-F238E27FC236}">
                <a16:creationId xmlns:a16="http://schemas.microsoft.com/office/drawing/2014/main" id="{9BD7497E-0603-434B-9B7B-9CC5EFF4A83E}"/>
              </a:ext>
            </a:extLst>
          </p:cNvPr>
          <p:cNvPicPr>
            <a:picLocks noChangeAspect="1"/>
          </p:cNvPicPr>
          <p:nvPr/>
        </p:nvPicPr>
        <p:blipFill>
          <a:blip r:embed="rId3"/>
          <a:stretch>
            <a:fillRect/>
          </a:stretch>
        </p:blipFill>
        <p:spPr>
          <a:xfrm>
            <a:off x="6585110" y="1690688"/>
            <a:ext cx="5037779" cy="4351338"/>
          </a:xfrm>
          <a:prstGeom prst="rect">
            <a:avLst/>
          </a:prstGeom>
        </p:spPr>
      </p:pic>
      <p:pic>
        <p:nvPicPr>
          <p:cNvPr id="5" name="Picture 4">
            <a:extLst>
              <a:ext uri="{FF2B5EF4-FFF2-40B4-BE49-F238E27FC236}">
                <a16:creationId xmlns:a16="http://schemas.microsoft.com/office/drawing/2014/main" id="{9A3A7644-E430-724A-8808-C9F7911221EE}"/>
              </a:ext>
            </a:extLst>
          </p:cNvPr>
          <p:cNvPicPr>
            <a:picLocks noChangeAspect="1"/>
          </p:cNvPicPr>
          <p:nvPr/>
        </p:nvPicPr>
        <p:blipFill>
          <a:blip r:embed="rId4"/>
          <a:stretch>
            <a:fillRect/>
          </a:stretch>
        </p:blipFill>
        <p:spPr>
          <a:xfrm>
            <a:off x="6585110" y="5986970"/>
            <a:ext cx="5570965" cy="871030"/>
          </a:xfrm>
          <a:prstGeom prst="rect">
            <a:avLst/>
          </a:prstGeom>
        </p:spPr>
      </p:pic>
    </p:spTree>
    <p:extLst>
      <p:ext uri="{BB962C8B-B14F-4D97-AF65-F5344CB8AC3E}">
        <p14:creationId xmlns:p14="http://schemas.microsoft.com/office/powerpoint/2010/main" val="159263250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D80F2A-7A04-AF4D-B640-555D8A6BEDF6}"/>
              </a:ext>
            </a:extLst>
          </p:cNvPr>
          <p:cNvSpPr>
            <a:spLocks noGrp="1"/>
          </p:cNvSpPr>
          <p:nvPr>
            <p:ph type="title"/>
          </p:nvPr>
        </p:nvSpPr>
        <p:spPr/>
        <p:txBody>
          <a:bodyPr/>
          <a:lstStyle/>
          <a:p>
            <a:r>
              <a:rPr lang="en-US" dirty="0"/>
              <a:t>P0.1: Airway occlusion pressure</a:t>
            </a:r>
          </a:p>
        </p:txBody>
      </p:sp>
      <p:sp>
        <p:nvSpPr>
          <p:cNvPr id="3" name="Content Placeholder 2">
            <a:extLst>
              <a:ext uri="{FF2B5EF4-FFF2-40B4-BE49-F238E27FC236}">
                <a16:creationId xmlns:a16="http://schemas.microsoft.com/office/drawing/2014/main" id="{7ED4E511-FF03-2E46-BC32-F325FF2C4304}"/>
              </a:ext>
            </a:extLst>
          </p:cNvPr>
          <p:cNvSpPr>
            <a:spLocks noGrp="1"/>
          </p:cNvSpPr>
          <p:nvPr>
            <p:ph idx="1"/>
          </p:nvPr>
        </p:nvSpPr>
        <p:spPr>
          <a:xfrm>
            <a:off x="838200" y="1825625"/>
            <a:ext cx="7121910" cy="4351338"/>
          </a:xfrm>
        </p:spPr>
        <p:txBody>
          <a:bodyPr>
            <a:normAutofit/>
          </a:bodyPr>
          <a:lstStyle/>
          <a:p>
            <a:r>
              <a:rPr lang="en-US" dirty="0"/>
              <a:t>Drop in airway pressure Paw in 100 </a:t>
            </a:r>
            <a:r>
              <a:rPr lang="en-US" dirty="0" err="1"/>
              <a:t>ms</a:t>
            </a:r>
            <a:r>
              <a:rPr lang="en-US" dirty="0"/>
              <a:t> of inspiratory effort against an occluded airway. </a:t>
            </a:r>
          </a:p>
          <a:p>
            <a:pPr lvl="1"/>
            <a:r>
              <a:rPr lang="en-US" dirty="0"/>
              <a:t>Normal P0.1 = 0.5-1.5 cmH2O</a:t>
            </a:r>
          </a:p>
          <a:p>
            <a:pPr lvl="1"/>
            <a:r>
              <a:rPr lang="en-US" dirty="0"/>
              <a:t>Above 3.5 in IMV = high drive (validated against esophageal pressure probes)</a:t>
            </a:r>
          </a:p>
          <a:p>
            <a:r>
              <a:rPr lang="en-US" dirty="0"/>
              <a:t>May underestimate drive in neuromuscular dysfunction, intrinsic peep, flow problems</a:t>
            </a:r>
          </a:p>
          <a:p>
            <a:r>
              <a:rPr lang="en-US" dirty="0"/>
              <a:t>Significant breath to breath variation -&gt; average 3-4 measurements.</a:t>
            </a:r>
          </a:p>
          <a:p>
            <a:r>
              <a:rPr lang="en-US" dirty="0"/>
              <a:t>Can do on Puritan Bennett 980 </a:t>
            </a:r>
          </a:p>
        </p:txBody>
      </p:sp>
      <p:pic>
        <p:nvPicPr>
          <p:cNvPr id="4" name="Picture 3">
            <a:extLst>
              <a:ext uri="{FF2B5EF4-FFF2-40B4-BE49-F238E27FC236}">
                <a16:creationId xmlns:a16="http://schemas.microsoft.com/office/drawing/2014/main" id="{8CB03FD6-4834-604F-B37E-29D8EEA79886}"/>
              </a:ext>
            </a:extLst>
          </p:cNvPr>
          <p:cNvPicPr>
            <a:picLocks noChangeAspect="1"/>
          </p:cNvPicPr>
          <p:nvPr/>
        </p:nvPicPr>
        <p:blipFill>
          <a:blip r:embed="rId3"/>
          <a:stretch>
            <a:fillRect/>
          </a:stretch>
        </p:blipFill>
        <p:spPr>
          <a:xfrm>
            <a:off x="7861256" y="1825625"/>
            <a:ext cx="4231889" cy="3735688"/>
          </a:xfrm>
          <a:prstGeom prst="rect">
            <a:avLst/>
          </a:prstGeom>
        </p:spPr>
      </p:pic>
      <p:pic>
        <p:nvPicPr>
          <p:cNvPr id="5" name="Picture 4">
            <a:extLst>
              <a:ext uri="{FF2B5EF4-FFF2-40B4-BE49-F238E27FC236}">
                <a16:creationId xmlns:a16="http://schemas.microsoft.com/office/drawing/2014/main" id="{62AE34B3-7EB3-5C45-A1EF-FAD8398F198C}"/>
              </a:ext>
            </a:extLst>
          </p:cNvPr>
          <p:cNvPicPr>
            <a:picLocks noChangeAspect="1"/>
          </p:cNvPicPr>
          <p:nvPr/>
        </p:nvPicPr>
        <p:blipFill>
          <a:blip r:embed="rId4"/>
          <a:stretch>
            <a:fillRect/>
          </a:stretch>
        </p:blipFill>
        <p:spPr>
          <a:xfrm>
            <a:off x="6233102" y="5696250"/>
            <a:ext cx="5860044" cy="916228"/>
          </a:xfrm>
          <a:prstGeom prst="rect">
            <a:avLst/>
          </a:prstGeom>
        </p:spPr>
      </p:pic>
    </p:spTree>
    <p:extLst>
      <p:ext uri="{BB962C8B-B14F-4D97-AF65-F5344CB8AC3E}">
        <p14:creationId xmlns:p14="http://schemas.microsoft.com/office/powerpoint/2010/main" val="256111911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8458DE6-76FD-E94F-90C1-2A5773AC110C}"/>
              </a:ext>
            </a:extLst>
          </p:cNvPr>
          <p:cNvPicPr>
            <a:picLocks noChangeAspect="1"/>
          </p:cNvPicPr>
          <p:nvPr/>
        </p:nvPicPr>
        <p:blipFill>
          <a:blip r:embed="rId2"/>
          <a:stretch>
            <a:fillRect/>
          </a:stretch>
        </p:blipFill>
        <p:spPr>
          <a:xfrm>
            <a:off x="423006" y="428624"/>
            <a:ext cx="5672994" cy="3903829"/>
          </a:xfrm>
          <a:prstGeom prst="rect">
            <a:avLst/>
          </a:prstGeom>
        </p:spPr>
      </p:pic>
      <p:pic>
        <p:nvPicPr>
          <p:cNvPr id="6" name="Picture 5">
            <a:extLst>
              <a:ext uri="{FF2B5EF4-FFF2-40B4-BE49-F238E27FC236}">
                <a16:creationId xmlns:a16="http://schemas.microsoft.com/office/drawing/2014/main" id="{17ECF04C-7FBC-5C42-AE60-0711EAF32AA2}"/>
              </a:ext>
            </a:extLst>
          </p:cNvPr>
          <p:cNvPicPr>
            <a:picLocks noChangeAspect="1"/>
          </p:cNvPicPr>
          <p:nvPr/>
        </p:nvPicPr>
        <p:blipFill>
          <a:blip r:embed="rId3"/>
          <a:stretch>
            <a:fillRect/>
          </a:stretch>
        </p:blipFill>
        <p:spPr>
          <a:xfrm>
            <a:off x="6096000" y="2954171"/>
            <a:ext cx="5848350" cy="3903829"/>
          </a:xfrm>
          <a:prstGeom prst="rect">
            <a:avLst/>
          </a:prstGeom>
        </p:spPr>
      </p:pic>
    </p:spTree>
    <p:extLst>
      <p:ext uri="{BB962C8B-B14F-4D97-AF65-F5344CB8AC3E}">
        <p14:creationId xmlns:p14="http://schemas.microsoft.com/office/powerpoint/2010/main" val="134266585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09FCC5B-3047-184A-B2FF-2A44CB62C8EF}"/>
              </a:ext>
            </a:extLst>
          </p:cNvPr>
          <p:cNvSpPr>
            <a:spLocks noGrp="1"/>
          </p:cNvSpPr>
          <p:nvPr>
            <p:ph type="title"/>
          </p:nvPr>
        </p:nvSpPr>
        <p:spPr/>
        <p:txBody>
          <a:bodyPr/>
          <a:lstStyle/>
          <a:p>
            <a:endParaRPr lang="en-US"/>
          </a:p>
        </p:txBody>
      </p:sp>
      <p:pic>
        <p:nvPicPr>
          <p:cNvPr id="6" name="Picture 5">
            <a:extLst>
              <a:ext uri="{FF2B5EF4-FFF2-40B4-BE49-F238E27FC236}">
                <a16:creationId xmlns:a16="http://schemas.microsoft.com/office/drawing/2014/main" id="{8D6EDC23-4709-C344-8029-1E76563F8D72}"/>
              </a:ext>
            </a:extLst>
          </p:cNvPr>
          <p:cNvPicPr>
            <a:picLocks noChangeAspect="1"/>
          </p:cNvPicPr>
          <p:nvPr/>
        </p:nvPicPr>
        <p:blipFill>
          <a:blip r:embed="rId3"/>
          <a:stretch>
            <a:fillRect/>
          </a:stretch>
        </p:blipFill>
        <p:spPr>
          <a:xfrm>
            <a:off x="0" y="0"/>
            <a:ext cx="12192000" cy="4181797"/>
          </a:xfrm>
          <a:prstGeom prst="rect">
            <a:avLst/>
          </a:prstGeom>
        </p:spPr>
      </p:pic>
      <p:pic>
        <p:nvPicPr>
          <p:cNvPr id="7" name="Picture 6">
            <a:extLst>
              <a:ext uri="{FF2B5EF4-FFF2-40B4-BE49-F238E27FC236}">
                <a16:creationId xmlns:a16="http://schemas.microsoft.com/office/drawing/2014/main" id="{7C01FF0D-3097-C544-9F53-EEA10D05E69D}"/>
              </a:ext>
            </a:extLst>
          </p:cNvPr>
          <p:cNvPicPr>
            <a:picLocks noChangeAspect="1"/>
          </p:cNvPicPr>
          <p:nvPr/>
        </p:nvPicPr>
        <p:blipFill>
          <a:blip r:embed="rId4"/>
          <a:stretch>
            <a:fillRect/>
          </a:stretch>
        </p:blipFill>
        <p:spPr>
          <a:xfrm>
            <a:off x="195263" y="2090898"/>
            <a:ext cx="6062663" cy="4588822"/>
          </a:xfrm>
          <a:prstGeom prst="rect">
            <a:avLst/>
          </a:prstGeom>
        </p:spPr>
      </p:pic>
      <p:pic>
        <p:nvPicPr>
          <p:cNvPr id="8" name="Picture 7">
            <a:extLst>
              <a:ext uri="{FF2B5EF4-FFF2-40B4-BE49-F238E27FC236}">
                <a16:creationId xmlns:a16="http://schemas.microsoft.com/office/drawing/2014/main" id="{067CC260-1F6A-2748-80B6-D43612D0AEBA}"/>
              </a:ext>
            </a:extLst>
          </p:cNvPr>
          <p:cNvPicPr>
            <a:picLocks noChangeAspect="1"/>
          </p:cNvPicPr>
          <p:nvPr/>
        </p:nvPicPr>
        <p:blipFill>
          <a:blip r:embed="rId5"/>
          <a:stretch>
            <a:fillRect/>
          </a:stretch>
        </p:blipFill>
        <p:spPr>
          <a:xfrm>
            <a:off x="6453189" y="3843338"/>
            <a:ext cx="5293788" cy="3014662"/>
          </a:xfrm>
          <a:prstGeom prst="rect">
            <a:avLst/>
          </a:prstGeom>
        </p:spPr>
      </p:pic>
      <p:sp>
        <p:nvSpPr>
          <p:cNvPr id="9" name="Rectangle 8">
            <a:extLst>
              <a:ext uri="{FF2B5EF4-FFF2-40B4-BE49-F238E27FC236}">
                <a16:creationId xmlns:a16="http://schemas.microsoft.com/office/drawing/2014/main" id="{C6B3FA5F-FDD5-1D46-9DA9-803D976164F1}"/>
              </a:ext>
            </a:extLst>
          </p:cNvPr>
          <p:cNvSpPr/>
          <p:nvPr/>
        </p:nvSpPr>
        <p:spPr>
          <a:xfrm>
            <a:off x="6257926" y="2090898"/>
            <a:ext cx="2514599" cy="17524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2944799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32F79C-9B97-2542-8EAA-8D0408D2ACA1}"/>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1F6C9292-9820-1C45-9D11-E5DECCE33C96}"/>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7ED9565E-B258-DE4D-A98D-D86F53B733F2}"/>
              </a:ext>
            </a:extLst>
          </p:cNvPr>
          <p:cNvPicPr>
            <a:picLocks noChangeAspect="1"/>
          </p:cNvPicPr>
          <p:nvPr/>
        </p:nvPicPr>
        <p:blipFill>
          <a:blip r:embed="rId3"/>
          <a:stretch>
            <a:fillRect/>
          </a:stretch>
        </p:blipFill>
        <p:spPr>
          <a:xfrm>
            <a:off x="390271" y="0"/>
            <a:ext cx="11411458" cy="6858000"/>
          </a:xfrm>
          <a:prstGeom prst="rect">
            <a:avLst/>
          </a:prstGeom>
        </p:spPr>
      </p:pic>
    </p:spTree>
    <p:extLst>
      <p:ext uri="{BB962C8B-B14F-4D97-AF65-F5344CB8AC3E}">
        <p14:creationId xmlns:p14="http://schemas.microsoft.com/office/powerpoint/2010/main" val="5907084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D9D53E-E6ED-7947-8FD4-C9F3BB92E730}"/>
              </a:ext>
            </a:extLst>
          </p:cNvPr>
          <p:cNvSpPr>
            <a:spLocks noGrp="1"/>
          </p:cNvSpPr>
          <p:nvPr>
            <p:ph type="title"/>
          </p:nvPr>
        </p:nvSpPr>
        <p:spPr/>
        <p:txBody>
          <a:bodyPr/>
          <a:lstStyle/>
          <a:p>
            <a:r>
              <a:rPr lang="en-US" dirty="0"/>
              <a:t>Roadmap</a:t>
            </a:r>
          </a:p>
        </p:txBody>
      </p:sp>
      <p:sp>
        <p:nvSpPr>
          <p:cNvPr id="3" name="Content Placeholder 2">
            <a:extLst>
              <a:ext uri="{FF2B5EF4-FFF2-40B4-BE49-F238E27FC236}">
                <a16:creationId xmlns:a16="http://schemas.microsoft.com/office/drawing/2014/main" id="{CD15758E-FF80-CE47-8DD1-2D8C818CA0AA}"/>
              </a:ext>
            </a:extLst>
          </p:cNvPr>
          <p:cNvSpPr>
            <a:spLocks noGrp="1"/>
          </p:cNvSpPr>
          <p:nvPr>
            <p:ph idx="1"/>
          </p:nvPr>
        </p:nvSpPr>
        <p:spPr/>
        <p:txBody>
          <a:bodyPr/>
          <a:lstStyle/>
          <a:p>
            <a:r>
              <a:rPr lang="en-US" dirty="0"/>
              <a:t>Drive to Breathe &amp; Dyspnea</a:t>
            </a:r>
          </a:p>
          <a:p>
            <a:r>
              <a:rPr lang="en-US" dirty="0"/>
              <a:t>Model to understand chemoreflex, air hunger, and ventilatory support</a:t>
            </a:r>
          </a:p>
          <a:p>
            <a:r>
              <a:rPr lang="en-US" dirty="0"/>
              <a:t>*Epistemological Field Trip: ARDS trials</a:t>
            </a:r>
          </a:p>
          <a:p>
            <a:r>
              <a:rPr lang="en-US" dirty="0"/>
              <a:t>Methods of approximating drive to breathe</a:t>
            </a:r>
          </a:p>
          <a:p>
            <a:r>
              <a:rPr lang="en-US" dirty="0"/>
              <a:t>Relationship of drive to breathe and sedation</a:t>
            </a:r>
          </a:p>
          <a:p>
            <a:pPr marL="0" indent="0">
              <a:buNone/>
            </a:pPr>
            <a:r>
              <a:rPr lang="en-US" dirty="0"/>
              <a:t>------</a:t>
            </a:r>
          </a:p>
          <a:p>
            <a:r>
              <a:rPr lang="en-US" dirty="0"/>
              <a:t>Next time: assessing air hunger; relationship to PICS</a:t>
            </a:r>
          </a:p>
        </p:txBody>
      </p:sp>
    </p:spTree>
    <p:extLst>
      <p:ext uri="{BB962C8B-B14F-4D97-AF65-F5344CB8AC3E}">
        <p14:creationId xmlns:p14="http://schemas.microsoft.com/office/powerpoint/2010/main" val="127540590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36DF49-19F9-6045-B2D0-3995F6DA32F6}"/>
              </a:ext>
            </a:extLst>
          </p:cNvPr>
          <p:cNvSpPr>
            <a:spLocks noGrp="1"/>
          </p:cNvSpPr>
          <p:nvPr>
            <p:ph type="title"/>
          </p:nvPr>
        </p:nvSpPr>
        <p:spPr/>
        <p:txBody>
          <a:bodyPr/>
          <a:lstStyle/>
          <a:p>
            <a:r>
              <a:rPr lang="en-US" dirty="0"/>
              <a:t>High Drive: What is our goal with sedation?</a:t>
            </a:r>
          </a:p>
        </p:txBody>
      </p:sp>
      <p:sp>
        <p:nvSpPr>
          <p:cNvPr id="3" name="Content Placeholder 2">
            <a:extLst>
              <a:ext uri="{FF2B5EF4-FFF2-40B4-BE49-F238E27FC236}">
                <a16:creationId xmlns:a16="http://schemas.microsoft.com/office/drawing/2014/main" id="{5C755E4B-58F2-BA40-B982-6356796A2945}"/>
              </a:ext>
            </a:extLst>
          </p:cNvPr>
          <p:cNvSpPr>
            <a:spLocks noGrp="1"/>
          </p:cNvSpPr>
          <p:nvPr>
            <p:ph idx="1"/>
          </p:nvPr>
        </p:nvSpPr>
        <p:spPr>
          <a:xfrm>
            <a:off x="838200" y="4807523"/>
            <a:ext cx="10515600" cy="1794149"/>
          </a:xfrm>
        </p:spPr>
        <p:txBody>
          <a:bodyPr>
            <a:normAutofit/>
          </a:bodyPr>
          <a:lstStyle/>
          <a:p>
            <a:pPr marL="0" indent="0">
              <a:buNone/>
            </a:pPr>
            <a:r>
              <a:rPr lang="en-US" dirty="0"/>
              <a:t>Blunting of the respiratory drive: opioids, sedatives, and NMBs (although NMBs aren’t actually blocking the drive, just the output)</a:t>
            </a:r>
          </a:p>
          <a:p>
            <a:pPr lvl="1"/>
            <a:r>
              <a:rPr lang="en-US" dirty="0"/>
              <a:t>Sedation: influences cortical inputs to drive to breath, AND may influence drive to breath directly</a:t>
            </a:r>
          </a:p>
        </p:txBody>
      </p:sp>
      <p:pic>
        <p:nvPicPr>
          <p:cNvPr id="4" name="Picture 3">
            <a:extLst>
              <a:ext uri="{FF2B5EF4-FFF2-40B4-BE49-F238E27FC236}">
                <a16:creationId xmlns:a16="http://schemas.microsoft.com/office/drawing/2014/main" id="{89D88BDE-7180-B941-A3A6-38E85A4898CE}"/>
              </a:ext>
            </a:extLst>
          </p:cNvPr>
          <p:cNvPicPr>
            <a:picLocks noChangeAspect="1"/>
          </p:cNvPicPr>
          <p:nvPr/>
        </p:nvPicPr>
        <p:blipFill>
          <a:blip r:embed="rId3"/>
          <a:stretch>
            <a:fillRect/>
          </a:stretch>
        </p:blipFill>
        <p:spPr>
          <a:xfrm>
            <a:off x="0" y="1458907"/>
            <a:ext cx="12192000" cy="3151909"/>
          </a:xfrm>
          <a:prstGeom prst="rect">
            <a:avLst/>
          </a:prstGeom>
        </p:spPr>
      </p:pic>
    </p:spTree>
    <p:extLst>
      <p:ext uri="{BB962C8B-B14F-4D97-AF65-F5344CB8AC3E}">
        <p14:creationId xmlns:p14="http://schemas.microsoft.com/office/powerpoint/2010/main" val="68733271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9DA051-D84B-174C-BD8F-633B502843A7}"/>
              </a:ext>
            </a:extLst>
          </p:cNvPr>
          <p:cNvSpPr>
            <a:spLocks noGrp="1"/>
          </p:cNvSpPr>
          <p:nvPr>
            <p:ph type="title"/>
          </p:nvPr>
        </p:nvSpPr>
        <p:spPr/>
        <p:txBody>
          <a:bodyPr/>
          <a:lstStyle/>
          <a:p>
            <a:r>
              <a:rPr lang="en-US" dirty="0"/>
              <a:t>Opiate Induced Resp Depression</a:t>
            </a:r>
          </a:p>
        </p:txBody>
      </p:sp>
      <p:sp>
        <p:nvSpPr>
          <p:cNvPr id="3" name="Content Placeholder 2">
            <a:extLst>
              <a:ext uri="{FF2B5EF4-FFF2-40B4-BE49-F238E27FC236}">
                <a16:creationId xmlns:a16="http://schemas.microsoft.com/office/drawing/2014/main" id="{B0BE2FA2-D5CA-8841-B5F8-39B71A31E2A3}"/>
              </a:ext>
            </a:extLst>
          </p:cNvPr>
          <p:cNvSpPr>
            <a:spLocks noGrp="1"/>
          </p:cNvSpPr>
          <p:nvPr>
            <p:ph idx="1"/>
          </p:nvPr>
        </p:nvSpPr>
        <p:spPr>
          <a:xfrm>
            <a:off x="3873730" y="1825625"/>
            <a:ext cx="7480069" cy="4351338"/>
          </a:xfrm>
        </p:spPr>
        <p:txBody>
          <a:bodyPr/>
          <a:lstStyle/>
          <a:p>
            <a:r>
              <a:rPr lang="en-US" dirty="0"/>
              <a:t>Mu receptor mediates pain relief and depression of respiration (normal RR drops first, then tidal volume reduced – HCVR and HVR reduced)</a:t>
            </a:r>
          </a:p>
          <a:p>
            <a:pPr lvl="1"/>
            <a:r>
              <a:rPr lang="en-US" dirty="0"/>
              <a:t>Partial agonists have a reduced effect on breathing</a:t>
            </a:r>
          </a:p>
          <a:p>
            <a:pPr lvl="1"/>
            <a:r>
              <a:rPr lang="en-US" dirty="0"/>
              <a:t>Equianalgesic doses of various opiates have same effect – though rapidity of onset determines whether apnea is caused, or just hypoventilation. </a:t>
            </a:r>
          </a:p>
          <a:p>
            <a:pPr lvl="1"/>
            <a:r>
              <a:rPr lang="en-US" dirty="0"/>
              <a:t>Degree of response is state dependent (co-ingestions, sex, physiologic state)</a:t>
            </a:r>
          </a:p>
        </p:txBody>
      </p:sp>
      <p:pic>
        <p:nvPicPr>
          <p:cNvPr id="4" name="Picture 3">
            <a:extLst>
              <a:ext uri="{FF2B5EF4-FFF2-40B4-BE49-F238E27FC236}">
                <a16:creationId xmlns:a16="http://schemas.microsoft.com/office/drawing/2014/main" id="{4B62DB68-F3DF-CD40-A3C0-93E88A4AF842}"/>
              </a:ext>
            </a:extLst>
          </p:cNvPr>
          <p:cNvPicPr>
            <a:picLocks noChangeAspect="1"/>
          </p:cNvPicPr>
          <p:nvPr/>
        </p:nvPicPr>
        <p:blipFill rotWithShape="1">
          <a:blip r:embed="rId3"/>
          <a:srcRect l="5825" r="11105"/>
          <a:stretch/>
        </p:blipFill>
        <p:spPr>
          <a:xfrm>
            <a:off x="640091" y="1517390"/>
            <a:ext cx="3095094" cy="4967807"/>
          </a:xfrm>
          <a:prstGeom prst="rect">
            <a:avLst/>
          </a:prstGeom>
        </p:spPr>
      </p:pic>
    </p:spTree>
    <p:extLst>
      <p:ext uri="{BB962C8B-B14F-4D97-AF65-F5344CB8AC3E}">
        <p14:creationId xmlns:p14="http://schemas.microsoft.com/office/powerpoint/2010/main" val="126778142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4AE873-A9C9-F444-A440-2918C1799998}"/>
              </a:ext>
            </a:extLst>
          </p:cNvPr>
          <p:cNvSpPr>
            <a:spLocks noGrp="1"/>
          </p:cNvSpPr>
          <p:nvPr>
            <p:ph type="title"/>
          </p:nvPr>
        </p:nvSpPr>
        <p:spPr/>
        <p:txBody>
          <a:bodyPr/>
          <a:lstStyle/>
          <a:p>
            <a:r>
              <a:rPr lang="en-US" dirty="0"/>
              <a:t>Case resolution</a:t>
            </a:r>
          </a:p>
        </p:txBody>
      </p:sp>
      <p:sp>
        <p:nvSpPr>
          <p:cNvPr id="3" name="Content Placeholder 2">
            <a:extLst>
              <a:ext uri="{FF2B5EF4-FFF2-40B4-BE49-F238E27FC236}">
                <a16:creationId xmlns:a16="http://schemas.microsoft.com/office/drawing/2014/main" id="{C0EAF58A-2FA0-8F4C-ADF6-D4EB4DBFDB52}"/>
              </a:ext>
            </a:extLst>
          </p:cNvPr>
          <p:cNvSpPr>
            <a:spLocks noGrp="1"/>
          </p:cNvSpPr>
          <p:nvPr>
            <p:ph idx="1"/>
          </p:nvPr>
        </p:nvSpPr>
        <p:spPr/>
        <p:txBody>
          <a:bodyPr/>
          <a:lstStyle/>
          <a:p>
            <a:r>
              <a:rPr lang="en-US" dirty="0"/>
              <a:t>ACVC+ → ACVC</a:t>
            </a:r>
          </a:p>
          <a:p>
            <a:r>
              <a:rPr lang="en-US" dirty="0"/>
              <a:t>Flow: 70 </a:t>
            </a:r>
          </a:p>
          <a:p>
            <a:r>
              <a:rPr lang="en-US" dirty="0"/>
              <a:t>Vt 6 → 8 ml/kg IBW</a:t>
            </a:r>
          </a:p>
          <a:p>
            <a:endParaRPr lang="en-US" dirty="0"/>
          </a:p>
          <a:p>
            <a:r>
              <a:rPr lang="en-US" dirty="0"/>
              <a:t>Allowed for normal acceptable appearance, resolution of work shifting by waveforms, though still sedated too deeply to report dyspnea. </a:t>
            </a:r>
          </a:p>
        </p:txBody>
      </p:sp>
    </p:spTree>
    <p:extLst>
      <p:ext uri="{BB962C8B-B14F-4D97-AF65-F5344CB8AC3E}">
        <p14:creationId xmlns:p14="http://schemas.microsoft.com/office/powerpoint/2010/main" val="220450275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3087F0-3D2A-E143-A3CA-357026F222F5}"/>
              </a:ext>
            </a:extLst>
          </p:cNvPr>
          <p:cNvSpPr>
            <a:spLocks noGrp="1"/>
          </p:cNvSpPr>
          <p:nvPr>
            <p:ph type="title"/>
          </p:nvPr>
        </p:nvSpPr>
        <p:spPr/>
        <p:txBody>
          <a:bodyPr/>
          <a:lstStyle/>
          <a:p>
            <a:r>
              <a:rPr lang="en-US" dirty="0"/>
              <a:t>Takeaways</a:t>
            </a:r>
          </a:p>
        </p:txBody>
      </p:sp>
      <p:sp>
        <p:nvSpPr>
          <p:cNvPr id="3" name="Content Placeholder 2">
            <a:extLst>
              <a:ext uri="{FF2B5EF4-FFF2-40B4-BE49-F238E27FC236}">
                <a16:creationId xmlns:a16="http://schemas.microsoft.com/office/drawing/2014/main" id="{C022C8AD-CE32-C74E-B7EB-8667A1E4C17B}"/>
              </a:ext>
            </a:extLst>
          </p:cNvPr>
          <p:cNvSpPr>
            <a:spLocks noGrp="1"/>
          </p:cNvSpPr>
          <p:nvPr>
            <p:ph idx="1"/>
          </p:nvPr>
        </p:nvSpPr>
        <p:spPr/>
        <p:txBody>
          <a:bodyPr/>
          <a:lstStyle/>
          <a:p>
            <a:r>
              <a:rPr lang="en-US" dirty="0"/>
              <a:t>When lung protective ventilation and light sedation conflict, it often manifests as double triggering or work shifting. </a:t>
            </a:r>
          </a:p>
          <a:p>
            <a:r>
              <a:rPr lang="en-US" dirty="0"/>
              <a:t>We should avoid PRVC / ACVC+ whenever we are trying to use sedatives to reduce work of breathing – or else the mode is working against us, even if the vent pressures decrease.</a:t>
            </a:r>
          </a:p>
          <a:p>
            <a:r>
              <a:rPr lang="en-US" dirty="0"/>
              <a:t>Deep sedation does not assure a decreased drive to breathe; there are several options to assess this – P0.1 is easiest. </a:t>
            </a:r>
          </a:p>
          <a:p>
            <a:r>
              <a:rPr lang="en-US" dirty="0"/>
              <a:t>Topic for next time: relation of drive to breathe and patient </a:t>
            </a:r>
            <a:r>
              <a:rPr lang="en-US" b="1" dirty="0"/>
              <a:t>comfort and Post-ICU syndrome</a:t>
            </a:r>
          </a:p>
          <a:p>
            <a:endParaRPr lang="en-US" dirty="0"/>
          </a:p>
        </p:txBody>
      </p:sp>
    </p:spTree>
    <p:extLst>
      <p:ext uri="{BB962C8B-B14F-4D97-AF65-F5344CB8AC3E}">
        <p14:creationId xmlns:p14="http://schemas.microsoft.com/office/powerpoint/2010/main" val="69254399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F84E8E-26D1-0241-9581-FEC6BA8EE0C9}"/>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16BAF528-A826-4E46-9DEF-89297B7E3541}"/>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E2F51E68-90DF-8345-87A2-97DBFAA278EA}"/>
              </a:ext>
            </a:extLst>
          </p:cNvPr>
          <p:cNvPicPr>
            <a:picLocks noChangeAspect="1"/>
          </p:cNvPicPr>
          <p:nvPr/>
        </p:nvPicPr>
        <p:blipFill>
          <a:blip r:embed="rId3"/>
          <a:stretch>
            <a:fillRect/>
          </a:stretch>
        </p:blipFill>
        <p:spPr>
          <a:xfrm>
            <a:off x="5980669" y="4142321"/>
            <a:ext cx="4570799" cy="1758373"/>
          </a:xfrm>
          <a:prstGeom prst="rect">
            <a:avLst/>
          </a:prstGeom>
        </p:spPr>
      </p:pic>
    </p:spTree>
    <p:extLst>
      <p:ext uri="{BB962C8B-B14F-4D97-AF65-F5344CB8AC3E}">
        <p14:creationId xmlns:p14="http://schemas.microsoft.com/office/powerpoint/2010/main" val="427113591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8F9C3A-1784-894B-A589-4D835BEF45A1}"/>
              </a:ext>
            </a:extLst>
          </p:cNvPr>
          <p:cNvSpPr>
            <a:spLocks noGrp="1"/>
          </p:cNvSpPr>
          <p:nvPr>
            <p:ph type="title"/>
          </p:nvPr>
        </p:nvSpPr>
        <p:spPr/>
        <p:txBody>
          <a:bodyPr/>
          <a:lstStyle/>
          <a:p>
            <a:r>
              <a:rPr lang="en-US" dirty="0"/>
              <a:t>Low drive -</a:t>
            </a:r>
          </a:p>
        </p:txBody>
      </p:sp>
      <p:sp>
        <p:nvSpPr>
          <p:cNvPr id="3" name="Content Placeholder 2">
            <a:extLst>
              <a:ext uri="{FF2B5EF4-FFF2-40B4-BE49-F238E27FC236}">
                <a16:creationId xmlns:a16="http://schemas.microsoft.com/office/drawing/2014/main" id="{CA6A976E-3B8E-0B43-B264-4451D44F07DF}"/>
              </a:ext>
            </a:extLst>
          </p:cNvPr>
          <p:cNvSpPr>
            <a:spLocks noGrp="1"/>
          </p:cNvSpPr>
          <p:nvPr>
            <p:ph idx="1"/>
          </p:nvPr>
        </p:nvSpPr>
        <p:spPr/>
        <p:txBody>
          <a:bodyPr>
            <a:normAutofit fontScale="92500" lnSpcReduction="20000"/>
          </a:bodyPr>
          <a:lstStyle/>
          <a:p>
            <a:pPr marL="0" indent="0">
              <a:buNone/>
            </a:pPr>
            <a:r>
              <a:rPr lang="en-US" dirty="0"/>
              <a:t>“They keep going apneic when we try to put them on PS”</a:t>
            </a:r>
          </a:p>
          <a:p>
            <a:pPr marL="0" indent="0">
              <a:buNone/>
            </a:pPr>
            <a:r>
              <a:rPr lang="en-US" dirty="0"/>
              <a:t>	- if they are doing this, they are likely over-ventilated and are prone to disrupted sleep. Hypopneas won’t necessarily alarm the ventilator. [ ] look into ACVC data, or does it all come from PS? All PS. Don’t see this as much as I’d expect given altitude our threshold buffer is smaller. </a:t>
            </a:r>
          </a:p>
          <a:p>
            <a:pPr marL="0" indent="0">
              <a:buNone/>
            </a:pPr>
            <a:r>
              <a:rPr lang="en-US" dirty="0"/>
              <a:t>	-- not pathology, happens in everyone with vigorous enough PS</a:t>
            </a:r>
          </a:p>
          <a:p>
            <a:pPr marL="0" indent="0">
              <a:buNone/>
            </a:pPr>
            <a:r>
              <a:rPr lang="en-US" dirty="0"/>
              <a:t>	-- sleep-onset central apnea occurs in a large minority of people https://</a:t>
            </a:r>
            <a:r>
              <a:rPr lang="en-US" dirty="0" err="1"/>
              <a:t>www.e-jsm.org</a:t>
            </a:r>
            <a:r>
              <a:rPr lang="en-US" dirty="0"/>
              <a:t>/journal/</a:t>
            </a:r>
            <a:r>
              <a:rPr lang="en-US" dirty="0" err="1"/>
              <a:t>view.php?number</a:t>
            </a:r>
            <a:r>
              <a:rPr lang="en-US" dirty="0"/>
              <a:t>=91</a:t>
            </a:r>
          </a:p>
          <a:p>
            <a:r>
              <a:rPr lang="en-US" dirty="0"/>
              <a:t>Sedation</a:t>
            </a:r>
          </a:p>
          <a:p>
            <a:r>
              <a:rPr lang="en-US" dirty="0"/>
              <a:t>Metabolic alkalosis*** respiratory alkalosis?</a:t>
            </a:r>
          </a:p>
          <a:p>
            <a:r>
              <a:rPr lang="en-US" dirty="0"/>
              <a:t>Brainstem injury – how frequently does this happen from stroke? [ ] look in to this </a:t>
            </a:r>
          </a:p>
        </p:txBody>
      </p:sp>
    </p:spTree>
    <p:extLst>
      <p:ext uri="{BB962C8B-B14F-4D97-AF65-F5344CB8AC3E}">
        <p14:creationId xmlns:p14="http://schemas.microsoft.com/office/powerpoint/2010/main" val="230832107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F8A6ED-8011-F844-BC33-ECC49C6F8EC4}"/>
              </a:ext>
            </a:extLst>
          </p:cNvPr>
          <p:cNvSpPr>
            <a:spLocks noGrp="1"/>
          </p:cNvSpPr>
          <p:nvPr>
            <p:ph type="title"/>
          </p:nvPr>
        </p:nvSpPr>
        <p:spPr/>
        <p:txBody>
          <a:bodyPr/>
          <a:lstStyle/>
          <a:p>
            <a:r>
              <a:rPr lang="en-US" dirty="0"/>
              <a:t>Complete vs partial neuromuscular blockade?</a:t>
            </a:r>
          </a:p>
        </p:txBody>
      </p:sp>
      <p:sp>
        <p:nvSpPr>
          <p:cNvPr id="3" name="Content Placeholder 2">
            <a:extLst>
              <a:ext uri="{FF2B5EF4-FFF2-40B4-BE49-F238E27FC236}">
                <a16:creationId xmlns:a16="http://schemas.microsoft.com/office/drawing/2014/main" id="{ABA33522-AE85-6642-870B-7F5D53F7FD77}"/>
              </a:ext>
            </a:extLst>
          </p:cNvPr>
          <p:cNvSpPr>
            <a:spLocks noGrp="1"/>
          </p:cNvSpPr>
          <p:nvPr>
            <p:ph idx="1"/>
          </p:nvPr>
        </p:nvSpPr>
        <p:spPr/>
        <p:txBody>
          <a:bodyPr/>
          <a:lstStyle/>
          <a:p>
            <a:r>
              <a:rPr lang="en-US" dirty="0"/>
              <a:t>Or intermittent</a:t>
            </a:r>
          </a:p>
        </p:txBody>
      </p:sp>
    </p:spTree>
    <p:extLst>
      <p:ext uri="{BB962C8B-B14F-4D97-AF65-F5344CB8AC3E}">
        <p14:creationId xmlns:p14="http://schemas.microsoft.com/office/powerpoint/2010/main" val="248545277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16D3EE-1892-1840-8F77-853A03114CD3}"/>
              </a:ext>
            </a:extLst>
          </p:cNvPr>
          <p:cNvSpPr>
            <a:spLocks noGrp="1"/>
          </p:cNvSpPr>
          <p:nvPr>
            <p:ph type="title"/>
          </p:nvPr>
        </p:nvSpPr>
        <p:spPr/>
        <p:txBody>
          <a:bodyPr/>
          <a:lstStyle/>
          <a:p>
            <a:r>
              <a:rPr lang="en-US" dirty="0"/>
              <a:t>Revisiting dyspnea: </a:t>
            </a:r>
          </a:p>
        </p:txBody>
      </p:sp>
      <p:sp>
        <p:nvSpPr>
          <p:cNvPr id="3" name="Content Placeholder 2">
            <a:extLst>
              <a:ext uri="{FF2B5EF4-FFF2-40B4-BE49-F238E27FC236}">
                <a16:creationId xmlns:a16="http://schemas.microsoft.com/office/drawing/2014/main" id="{D130B31B-E78F-8344-B564-4CF5DF02ABFB}"/>
              </a:ext>
            </a:extLst>
          </p:cNvPr>
          <p:cNvSpPr>
            <a:spLocks noGrp="1"/>
          </p:cNvSpPr>
          <p:nvPr>
            <p:ph idx="1"/>
          </p:nvPr>
        </p:nvSpPr>
        <p:spPr/>
        <p:txBody>
          <a:bodyPr/>
          <a:lstStyle/>
          <a:p>
            <a:r>
              <a:rPr lang="en-US" dirty="0"/>
              <a:t>Sedation – and possibly opiates: </a:t>
            </a:r>
          </a:p>
          <a:p>
            <a:endParaRPr lang="en-US" dirty="0"/>
          </a:p>
          <a:p>
            <a:r>
              <a:rPr lang="en-US" dirty="0"/>
              <a:t>May be helpful for the affective component of dyspnea</a:t>
            </a:r>
          </a:p>
          <a:p>
            <a:pPr lvl="1"/>
            <a:r>
              <a:rPr lang="en-US" dirty="0"/>
              <a:t>?translate to reduced PICS / PTSD?</a:t>
            </a:r>
          </a:p>
          <a:p>
            <a:r>
              <a:rPr lang="en-US" dirty="0"/>
              <a:t>Probably not all that effective for relieving the inspiratory neural drive</a:t>
            </a:r>
          </a:p>
          <a:p>
            <a:pPr lvl="1"/>
            <a:r>
              <a:rPr lang="en-US" dirty="0"/>
              <a:t>Perhaps not changing respiratory mechanics as much as we think we are?</a:t>
            </a:r>
          </a:p>
          <a:p>
            <a:pPr lvl="1"/>
            <a:endParaRPr lang="en-US" dirty="0"/>
          </a:p>
          <a:p>
            <a:pPr lvl="1"/>
            <a:r>
              <a:rPr lang="en-US" dirty="0"/>
              <a:t>Are we underusing paralytic for this purpose? </a:t>
            </a:r>
          </a:p>
          <a:p>
            <a:pPr lvl="2"/>
            <a:r>
              <a:rPr lang="en-US" dirty="0"/>
              <a:t>(in a way, that’s what ROSE trial tested)</a:t>
            </a:r>
          </a:p>
        </p:txBody>
      </p:sp>
    </p:spTree>
    <p:extLst>
      <p:ext uri="{BB962C8B-B14F-4D97-AF65-F5344CB8AC3E}">
        <p14:creationId xmlns:p14="http://schemas.microsoft.com/office/powerpoint/2010/main" val="64177691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AE508A-47A7-6147-8C47-24A6477BD9F9}"/>
              </a:ext>
            </a:extLst>
          </p:cNvPr>
          <p:cNvSpPr>
            <a:spLocks noGrp="1"/>
          </p:cNvSpPr>
          <p:nvPr>
            <p:ph type="title"/>
          </p:nvPr>
        </p:nvSpPr>
        <p:spPr/>
        <p:txBody>
          <a:bodyPr/>
          <a:lstStyle/>
          <a:p>
            <a:r>
              <a:rPr lang="en-US" dirty="0"/>
              <a:t>Ethical issue: when mechanics and symptoms conflict? </a:t>
            </a:r>
          </a:p>
        </p:txBody>
      </p:sp>
      <p:sp>
        <p:nvSpPr>
          <p:cNvPr id="3" name="Content Placeholder 2">
            <a:extLst>
              <a:ext uri="{FF2B5EF4-FFF2-40B4-BE49-F238E27FC236}">
                <a16:creationId xmlns:a16="http://schemas.microsoft.com/office/drawing/2014/main" id="{6BAF2A2C-889E-D446-AB72-E9BE714D9DD5}"/>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324017500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C10213-D148-2440-85FB-4E0046655F8E}"/>
              </a:ext>
            </a:extLst>
          </p:cNvPr>
          <p:cNvSpPr>
            <a:spLocks noGrp="1"/>
          </p:cNvSpPr>
          <p:nvPr>
            <p:ph type="title"/>
          </p:nvPr>
        </p:nvSpPr>
        <p:spPr/>
        <p:txBody>
          <a:bodyPr/>
          <a:lstStyle/>
          <a:p>
            <a:r>
              <a:rPr lang="en-US" dirty="0"/>
              <a:t>Why do we have air hunger? </a:t>
            </a:r>
          </a:p>
        </p:txBody>
      </p:sp>
      <p:sp>
        <p:nvSpPr>
          <p:cNvPr id="3" name="Content Placeholder 2">
            <a:extLst>
              <a:ext uri="{FF2B5EF4-FFF2-40B4-BE49-F238E27FC236}">
                <a16:creationId xmlns:a16="http://schemas.microsoft.com/office/drawing/2014/main" id="{D3C00381-B6DE-0C4A-B014-352DC9290AC7}"/>
              </a:ext>
            </a:extLst>
          </p:cNvPr>
          <p:cNvSpPr>
            <a:spLocks noGrp="1"/>
          </p:cNvSpPr>
          <p:nvPr>
            <p:ph idx="1"/>
          </p:nvPr>
        </p:nvSpPr>
        <p:spPr/>
        <p:txBody>
          <a:bodyPr/>
          <a:lstStyle/>
          <a:p>
            <a:r>
              <a:rPr lang="en-US" dirty="0"/>
              <a:t>E.g. blood flow is regulated outside of our consciousness to meet local demand; cardiac output is increased outside consciousness, etc.</a:t>
            </a:r>
          </a:p>
          <a:p>
            <a:r>
              <a:rPr lang="en-US" dirty="0"/>
              <a:t>Breathing is different- we have some voluntary control. Why?: diving animals; speech; food intake</a:t>
            </a:r>
          </a:p>
        </p:txBody>
      </p:sp>
    </p:spTree>
    <p:extLst>
      <p:ext uri="{BB962C8B-B14F-4D97-AF65-F5344CB8AC3E}">
        <p14:creationId xmlns:p14="http://schemas.microsoft.com/office/powerpoint/2010/main" val="19201029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44E38F-3EB5-7647-9EB3-A91AD15DD642}"/>
              </a:ext>
            </a:extLst>
          </p:cNvPr>
          <p:cNvSpPr>
            <a:spLocks noGrp="1"/>
          </p:cNvSpPr>
          <p:nvPr>
            <p:ph type="title"/>
          </p:nvPr>
        </p:nvSpPr>
        <p:spPr/>
        <p:txBody>
          <a:bodyPr/>
          <a:lstStyle/>
          <a:p>
            <a:r>
              <a:rPr lang="en-US" dirty="0"/>
              <a:t>Respiratory Drive =</a:t>
            </a:r>
          </a:p>
        </p:txBody>
      </p:sp>
      <p:sp>
        <p:nvSpPr>
          <p:cNvPr id="3" name="Content Placeholder 2">
            <a:extLst>
              <a:ext uri="{FF2B5EF4-FFF2-40B4-BE49-F238E27FC236}">
                <a16:creationId xmlns:a16="http://schemas.microsoft.com/office/drawing/2014/main" id="{25191C92-0517-8C4B-9898-3A2EAE87CC60}"/>
              </a:ext>
            </a:extLst>
          </p:cNvPr>
          <p:cNvSpPr>
            <a:spLocks noGrp="1"/>
          </p:cNvSpPr>
          <p:nvPr>
            <p:ph idx="1"/>
          </p:nvPr>
        </p:nvSpPr>
        <p:spPr>
          <a:xfrm>
            <a:off x="838200" y="1825625"/>
            <a:ext cx="5440680" cy="4351338"/>
          </a:xfrm>
        </p:spPr>
        <p:txBody>
          <a:bodyPr>
            <a:normAutofit lnSpcReduction="10000"/>
          </a:bodyPr>
          <a:lstStyle/>
          <a:p>
            <a:r>
              <a:rPr lang="en-US" dirty="0"/>
              <a:t>Intensity of output from the neural centers to the muscles of breathing</a:t>
            </a:r>
          </a:p>
          <a:p>
            <a:pPr lvl="1"/>
            <a:r>
              <a:rPr lang="en-US" dirty="0"/>
              <a:t>Does not always go along with tachypnea</a:t>
            </a:r>
          </a:p>
          <a:p>
            <a:r>
              <a:rPr lang="en-US" dirty="0"/>
              <a:t>In health: directly relates to electrical activity in motor neurons, diaphragm, and transdiaphragmatic pressure (or pressure developed by all inspiratory muscles, </a:t>
            </a:r>
            <a:r>
              <a:rPr lang="en-US" dirty="0" err="1"/>
              <a:t>P</a:t>
            </a:r>
            <a:r>
              <a:rPr lang="en-US" baseline="-25000" dirty="0" err="1"/>
              <a:t>mus</a:t>
            </a:r>
            <a:r>
              <a:rPr lang="en-US" dirty="0"/>
              <a:t>)</a:t>
            </a:r>
          </a:p>
          <a:p>
            <a:endParaRPr lang="en-US" dirty="0"/>
          </a:p>
        </p:txBody>
      </p:sp>
      <p:pic>
        <p:nvPicPr>
          <p:cNvPr id="5" name="Content Placeholder 5" descr="Diagram&#10;&#10;Description automatically generated">
            <a:extLst>
              <a:ext uri="{FF2B5EF4-FFF2-40B4-BE49-F238E27FC236}">
                <a16:creationId xmlns:a16="http://schemas.microsoft.com/office/drawing/2014/main" id="{DAD91C3B-3404-F14F-88F9-A90330258FCC}"/>
              </a:ext>
            </a:extLst>
          </p:cNvPr>
          <p:cNvPicPr>
            <a:picLocks noChangeAspect="1"/>
          </p:cNvPicPr>
          <p:nvPr/>
        </p:nvPicPr>
        <p:blipFill>
          <a:blip r:embed="rId3"/>
          <a:stretch>
            <a:fillRect/>
          </a:stretch>
        </p:blipFill>
        <p:spPr>
          <a:xfrm>
            <a:off x="6096000" y="1825625"/>
            <a:ext cx="5777338" cy="4351338"/>
          </a:xfrm>
          <a:prstGeom prst="rect">
            <a:avLst/>
          </a:prstGeom>
        </p:spPr>
      </p:pic>
      <p:sp>
        <p:nvSpPr>
          <p:cNvPr id="6" name="Rounded Rectangle 5">
            <a:extLst>
              <a:ext uri="{FF2B5EF4-FFF2-40B4-BE49-F238E27FC236}">
                <a16:creationId xmlns:a16="http://schemas.microsoft.com/office/drawing/2014/main" id="{16C8AF23-AA75-414A-A17C-8AFC714FA81F}"/>
              </a:ext>
            </a:extLst>
          </p:cNvPr>
          <p:cNvSpPr/>
          <p:nvPr/>
        </p:nvSpPr>
        <p:spPr>
          <a:xfrm>
            <a:off x="9835979" y="2248930"/>
            <a:ext cx="1517821" cy="605481"/>
          </a:xfrm>
          <a:prstGeom prst="roundRect">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82201E62-D6F3-AE45-A957-A5365EAEDDFA}"/>
              </a:ext>
            </a:extLst>
          </p:cNvPr>
          <p:cNvPicPr>
            <a:picLocks noChangeAspect="1"/>
          </p:cNvPicPr>
          <p:nvPr/>
        </p:nvPicPr>
        <p:blipFill rotWithShape="1">
          <a:blip r:embed="rId4"/>
          <a:srcRect t="-1" b="-5566"/>
          <a:stretch/>
        </p:blipFill>
        <p:spPr>
          <a:xfrm>
            <a:off x="8104909" y="230187"/>
            <a:ext cx="3948544" cy="1325563"/>
          </a:xfrm>
          <a:prstGeom prst="rect">
            <a:avLst/>
          </a:prstGeom>
        </p:spPr>
      </p:pic>
    </p:spTree>
    <p:extLst>
      <p:ext uri="{BB962C8B-B14F-4D97-AF65-F5344CB8AC3E}">
        <p14:creationId xmlns:p14="http://schemas.microsoft.com/office/powerpoint/2010/main" val="291242251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17E7F0-20E8-BE46-85E1-C0FD9D5B8EDC}"/>
              </a:ext>
            </a:extLst>
          </p:cNvPr>
          <p:cNvSpPr>
            <a:spLocks noGrp="1"/>
          </p:cNvSpPr>
          <p:nvPr>
            <p:ph type="title"/>
          </p:nvPr>
        </p:nvSpPr>
        <p:spPr/>
        <p:txBody>
          <a:bodyPr>
            <a:normAutofit/>
          </a:bodyPr>
          <a:lstStyle/>
          <a:p>
            <a:r>
              <a:rPr lang="en-US" dirty="0" err="1"/>
              <a:t>Compr</a:t>
            </a:r>
            <a:r>
              <a:rPr lang="en-US" dirty="0"/>
              <a:t> </a:t>
            </a:r>
            <a:r>
              <a:rPr lang="en-US" dirty="0" err="1"/>
              <a:t>Physiol</a:t>
            </a:r>
            <a:br>
              <a:rPr lang="en-US" dirty="0"/>
            </a:br>
            <a:r>
              <a:rPr lang="en-US" dirty="0"/>
              <a:t>11:1449-1483, 2021.</a:t>
            </a:r>
          </a:p>
        </p:txBody>
      </p:sp>
      <p:sp>
        <p:nvSpPr>
          <p:cNvPr id="3" name="Content Placeholder 2">
            <a:extLst>
              <a:ext uri="{FF2B5EF4-FFF2-40B4-BE49-F238E27FC236}">
                <a16:creationId xmlns:a16="http://schemas.microsoft.com/office/drawing/2014/main" id="{EE566D3A-60AF-CA45-AE7A-6DF2CFF6E2EF}"/>
              </a:ext>
            </a:extLst>
          </p:cNvPr>
          <p:cNvSpPr>
            <a:spLocks noGrp="1"/>
          </p:cNvSpPr>
          <p:nvPr>
            <p:ph idx="1"/>
          </p:nvPr>
        </p:nvSpPr>
        <p:spPr/>
        <p:txBody>
          <a:bodyPr>
            <a:normAutofit fontScale="77500" lnSpcReduction="20000"/>
          </a:bodyPr>
          <a:lstStyle/>
          <a:p>
            <a:r>
              <a:rPr lang="en-US" dirty="0"/>
              <a:t>Air hunger = conscious appreciation of uncomfortable urge to breathe</a:t>
            </a:r>
          </a:p>
          <a:p>
            <a:r>
              <a:rPr lang="en-US" dirty="0"/>
              <a:t>Factors increasing air hunger: hypercapnia, hypoxia, exercise, acidosis. </a:t>
            </a:r>
          </a:p>
          <a:p>
            <a:r>
              <a:rPr lang="en-US" dirty="0"/>
              <a:t>Factors reducing air hunger: tidal expansion of lungs</a:t>
            </a:r>
          </a:p>
          <a:p>
            <a:endParaRPr lang="en-US" dirty="0"/>
          </a:p>
          <a:p>
            <a:r>
              <a:rPr lang="en-US" dirty="0"/>
              <a:t>Air hunger = minute ventilation &lt; desired minute ventilation. </a:t>
            </a:r>
          </a:p>
          <a:p>
            <a:pPr lvl="1"/>
            <a:r>
              <a:rPr lang="en-US" dirty="0"/>
              <a:t>“The defining experimental paradigm to evoke air hunger is to elevate the drive to breathe while restricting the ability to increase ventilation”</a:t>
            </a:r>
          </a:p>
          <a:p>
            <a:pPr lvl="2"/>
            <a:r>
              <a:rPr lang="en-US" dirty="0"/>
              <a:t>Drive to breathe increased by modulating inhaled gas concentrations: Fio2 is week, FiCO2 is strong (</a:t>
            </a:r>
            <a:r>
              <a:rPr lang="en-US" dirty="0" err="1"/>
              <a:t>esp</a:t>
            </a:r>
            <a:r>
              <a:rPr lang="en-US" dirty="0"/>
              <a:t> if vent restricted). Acidosis works but uncontrollable; same with exercise.</a:t>
            </a:r>
          </a:p>
          <a:p>
            <a:pPr lvl="2"/>
            <a:r>
              <a:rPr lang="en-US" dirty="0"/>
              <a:t>Restriction of ventilation: external wraps, </a:t>
            </a:r>
            <a:r>
              <a:rPr lang="en-US" dirty="0" err="1"/>
              <a:t>impedence</a:t>
            </a:r>
            <a:r>
              <a:rPr lang="en-US" dirty="0"/>
              <a:t> via mouthpiece of mask, breath hold (limit has been shown to = </a:t>
            </a:r>
            <a:r>
              <a:rPr lang="en-US" dirty="0" err="1"/>
              <a:t>interolable</a:t>
            </a:r>
            <a:r>
              <a:rPr lang="en-US" dirty="0"/>
              <a:t> air hunger)</a:t>
            </a:r>
          </a:p>
          <a:p>
            <a:pPr lvl="3"/>
            <a:r>
              <a:rPr lang="en-US" dirty="0"/>
              <a:t>Free breathing = no restriction – have to use natural limits, which can only result in mild air hunger due to exp. Of lung</a:t>
            </a:r>
          </a:p>
          <a:p>
            <a:pPr lvl="3"/>
            <a:endParaRPr lang="en-US" dirty="0"/>
          </a:p>
          <a:p>
            <a:r>
              <a:rPr lang="en-US" dirty="0"/>
              <a:t>Copy of motor activity in </a:t>
            </a:r>
            <a:r>
              <a:rPr lang="en-US" dirty="0" err="1"/>
              <a:t>medullariy</a:t>
            </a:r>
            <a:r>
              <a:rPr lang="en-US" dirty="0"/>
              <a:t> respiratory centers projects on sensory cortex – then compared to signals of tidal lung inflation from pulmonary stretch receptors. </a:t>
            </a:r>
          </a:p>
        </p:txBody>
      </p:sp>
    </p:spTree>
    <p:extLst>
      <p:ext uri="{BB962C8B-B14F-4D97-AF65-F5344CB8AC3E}">
        <p14:creationId xmlns:p14="http://schemas.microsoft.com/office/powerpoint/2010/main" val="320351223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2D973F-BB6B-3F48-848A-5B7C64FB3925}"/>
              </a:ext>
            </a:extLst>
          </p:cNvPr>
          <p:cNvSpPr>
            <a:spLocks noGrp="1"/>
          </p:cNvSpPr>
          <p:nvPr>
            <p:ph type="title"/>
          </p:nvPr>
        </p:nvSpPr>
        <p:spPr/>
        <p:txBody>
          <a:bodyPr>
            <a:normAutofit fontScale="90000"/>
          </a:bodyPr>
          <a:lstStyle/>
          <a:p>
            <a:r>
              <a:rPr lang="en-US" dirty="0"/>
              <a:t>Note: the requirement that for brain death to have occurred, there has to be no breath efforts</a:t>
            </a:r>
          </a:p>
        </p:txBody>
      </p:sp>
      <p:sp>
        <p:nvSpPr>
          <p:cNvPr id="3" name="Content Placeholder 2">
            <a:extLst>
              <a:ext uri="{FF2B5EF4-FFF2-40B4-BE49-F238E27FC236}">
                <a16:creationId xmlns:a16="http://schemas.microsoft.com/office/drawing/2014/main" id="{D06E2E7B-6192-0D45-9213-78EE0140E1A6}"/>
              </a:ext>
            </a:extLst>
          </p:cNvPr>
          <p:cNvSpPr>
            <a:spLocks noGrp="1"/>
          </p:cNvSpPr>
          <p:nvPr>
            <p:ph idx="1"/>
          </p:nvPr>
        </p:nvSpPr>
        <p:spPr/>
        <p:txBody>
          <a:bodyPr/>
          <a:lstStyle/>
          <a:p>
            <a:r>
              <a:rPr lang="en-US" dirty="0"/>
              <a:t>Is built on the assumption that brainstem / chemoreflex is one of the most reliable indicators of some ”life</a:t>
            </a:r>
            <a:r>
              <a:rPr lang="en-US"/>
              <a:t>” remaining. </a:t>
            </a:r>
          </a:p>
        </p:txBody>
      </p:sp>
    </p:spTree>
    <p:extLst>
      <p:ext uri="{BB962C8B-B14F-4D97-AF65-F5344CB8AC3E}">
        <p14:creationId xmlns:p14="http://schemas.microsoft.com/office/powerpoint/2010/main" val="158993123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0CCB97-7CB9-ED43-9E10-25FFA42AA088}"/>
              </a:ext>
            </a:extLst>
          </p:cNvPr>
          <p:cNvSpPr>
            <a:spLocks noGrp="1"/>
          </p:cNvSpPr>
          <p:nvPr>
            <p:ph type="title"/>
          </p:nvPr>
        </p:nvSpPr>
        <p:spPr/>
        <p:txBody>
          <a:bodyPr/>
          <a:lstStyle/>
          <a:p>
            <a:r>
              <a:rPr lang="en-US" dirty="0"/>
              <a:t>”The patient looks uncomfortable”</a:t>
            </a:r>
          </a:p>
        </p:txBody>
      </p:sp>
      <p:sp>
        <p:nvSpPr>
          <p:cNvPr id="3" name="Content Placeholder 2">
            <a:extLst>
              <a:ext uri="{FF2B5EF4-FFF2-40B4-BE49-F238E27FC236}">
                <a16:creationId xmlns:a16="http://schemas.microsoft.com/office/drawing/2014/main" id="{C4027DD4-08C4-BF41-BFD3-C8928A8A4F20}"/>
              </a:ext>
            </a:extLst>
          </p:cNvPr>
          <p:cNvSpPr>
            <a:spLocks noGrp="1"/>
          </p:cNvSpPr>
          <p:nvPr>
            <p:ph idx="1"/>
          </p:nvPr>
        </p:nvSpPr>
        <p:spPr>
          <a:xfrm>
            <a:off x="838200" y="1825625"/>
            <a:ext cx="5791200" cy="4351338"/>
          </a:xfrm>
        </p:spPr>
        <p:txBody>
          <a:bodyPr/>
          <a:lstStyle/>
          <a:p>
            <a:r>
              <a:rPr lang="en-US" dirty="0"/>
              <a:t>“Or, I had to go up on the sedation”</a:t>
            </a:r>
          </a:p>
          <a:p>
            <a:r>
              <a:rPr lang="en-US" dirty="0"/>
              <a:t>Observation (confounded) data suggests: </a:t>
            </a:r>
          </a:p>
          <a:p>
            <a:pPr lvl="1"/>
            <a:r>
              <a:rPr lang="en-US" dirty="0"/>
              <a:t>25% of all patients have dis-synchrony</a:t>
            </a:r>
          </a:p>
          <a:p>
            <a:pPr lvl="1"/>
            <a:r>
              <a:rPr lang="en-US" dirty="0"/>
              <a:t>50% who are the vent more than a day will. </a:t>
            </a:r>
          </a:p>
          <a:p>
            <a:pPr lvl="1"/>
            <a:r>
              <a:rPr lang="en-US" dirty="0"/>
              <a:t>They do worse. Maybe even worse mortality</a:t>
            </a:r>
          </a:p>
        </p:txBody>
      </p:sp>
      <p:pic>
        <p:nvPicPr>
          <p:cNvPr id="4" name="Picture 3">
            <a:extLst>
              <a:ext uri="{FF2B5EF4-FFF2-40B4-BE49-F238E27FC236}">
                <a16:creationId xmlns:a16="http://schemas.microsoft.com/office/drawing/2014/main" id="{9EF16BAB-EA41-A344-B611-A0C7D915ABD1}"/>
              </a:ext>
            </a:extLst>
          </p:cNvPr>
          <p:cNvPicPr>
            <a:picLocks noChangeAspect="1"/>
          </p:cNvPicPr>
          <p:nvPr/>
        </p:nvPicPr>
        <p:blipFill>
          <a:blip r:embed="rId3"/>
          <a:stretch>
            <a:fillRect/>
          </a:stretch>
        </p:blipFill>
        <p:spPr>
          <a:xfrm>
            <a:off x="6629400" y="3536949"/>
            <a:ext cx="5348288" cy="2449047"/>
          </a:xfrm>
          <a:prstGeom prst="rect">
            <a:avLst/>
          </a:prstGeom>
        </p:spPr>
      </p:pic>
      <p:pic>
        <p:nvPicPr>
          <p:cNvPr id="6" name="Picture 5">
            <a:extLst>
              <a:ext uri="{FF2B5EF4-FFF2-40B4-BE49-F238E27FC236}">
                <a16:creationId xmlns:a16="http://schemas.microsoft.com/office/drawing/2014/main" id="{75F9B8EC-363E-2D41-9B43-4C5A808E229C}"/>
              </a:ext>
            </a:extLst>
          </p:cNvPr>
          <p:cNvPicPr>
            <a:picLocks noChangeAspect="1"/>
          </p:cNvPicPr>
          <p:nvPr/>
        </p:nvPicPr>
        <p:blipFill>
          <a:blip r:embed="rId4"/>
          <a:stretch>
            <a:fillRect/>
          </a:stretch>
        </p:blipFill>
        <p:spPr>
          <a:xfrm>
            <a:off x="7610475" y="1974382"/>
            <a:ext cx="3695700" cy="1371600"/>
          </a:xfrm>
          <a:prstGeom prst="rect">
            <a:avLst/>
          </a:prstGeom>
        </p:spPr>
      </p:pic>
    </p:spTree>
    <p:extLst>
      <p:ext uri="{BB962C8B-B14F-4D97-AF65-F5344CB8AC3E}">
        <p14:creationId xmlns:p14="http://schemas.microsoft.com/office/powerpoint/2010/main" val="386293738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B00C6B-6B0F-A44E-B07D-65DEA51EC133}"/>
              </a:ext>
            </a:extLst>
          </p:cNvPr>
          <p:cNvSpPr>
            <a:spLocks noGrp="1"/>
          </p:cNvSpPr>
          <p:nvPr>
            <p:ph type="title"/>
          </p:nvPr>
        </p:nvSpPr>
        <p:spPr/>
        <p:txBody>
          <a:bodyPr/>
          <a:lstStyle/>
          <a:p>
            <a:r>
              <a:rPr lang="en-US" dirty="0">
                <a:hlinkClick r:id="rId3"/>
              </a:rPr>
              <a:t>https://doi.org/10.1164/rccm.202201-0078ED</a:t>
            </a:r>
            <a:r>
              <a:rPr lang="en-US" b="1" dirty="0"/>
              <a:t>  </a:t>
            </a:r>
            <a:endParaRPr lang="en-US" dirty="0"/>
          </a:p>
        </p:txBody>
      </p:sp>
      <p:sp>
        <p:nvSpPr>
          <p:cNvPr id="3" name="Content Placeholder 2">
            <a:extLst>
              <a:ext uri="{FF2B5EF4-FFF2-40B4-BE49-F238E27FC236}">
                <a16:creationId xmlns:a16="http://schemas.microsoft.com/office/drawing/2014/main" id="{8A0B8C17-347C-6544-9B9D-DBB175440036}"/>
              </a:ext>
            </a:extLst>
          </p:cNvPr>
          <p:cNvSpPr>
            <a:spLocks noGrp="1"/>
          </p:cNvSpPr>
          <p:nvPr>
            <p:ph idx="1"/>
          </p:nvPr>
        </p:nvSpPr>
        <p:spPr/>
        <p:txBody>
          <a:bodyPr>
            <a:normAutofit fontScale="85000" lnSpcReduction="20000"/>
          </a:bodyPr>
          <a:lstStyle/>
          <a:p>
            <a:r>
              <a:rPr lang="en-US" dirty="0"/>
              <a:t>Editorial for </a:t>
            </a:r>
            <a:r>
              <a:rPr lang="en-US" dirty="0" err="1"/>
              <a:t>DyStress</a:t>
            </a:r>
            <a:r>
              <a:rPr lang="en-US" dirty="0"/>
              <a:t> study (cited later)</a:t>
            </a:r>
          </a:p>
          <a:p>
            <a:r>
              <a:rPr lang="en-US" dirty="0"/>
              <a:t>“Nevertheless, dyspnea among critically ill patients has been shown to be the most distressing of ten symptoms studied (4) and has been found to afflict a significant percentage of patients during mechanical ventilation (5).“</a:t>
            </a:r>
          </a:p>
          <a:p>
            <a:r>
              <a:rPr lang="en-US" dirty="0"/>
              <a:t>“Dyspnea historically has been associated with increased work of breathing and the now decades old concept of length-tension inappropriateness (7)... The reality is that the origins of dyspnea are more complicated; the breathing discomfort may arise from stimulation of pulmonary and vascular receptors, chemoreceptors, and other factors that may be the source of the discomfort and/or enhance the drive to breathe”</a:t>
            </a:r>
          </a:p>
          <a:p>
            <a:r>
              <a:rPr lang="en-US" dirty="0"/>
              <a:t>“Furthermore, dyspnea is worsened when the output of the ventilatory system, e.g., tidal volume and inspiratory flow, is not consistent with the expected or desired output. This concept has been termed neuromechanical uncoupling or efferent-reafferent dissociation (8,9).</a:t>
            </a:r>
          </a:p>
          <a:p>
            <a:endParaRPr lang="en-US" dirty="0"/>
          </a:p>
          <a:p>
            <a:endParaRPr lang="en-US" dirty="0"/>
          </a:p>
        </p:txBody>
      </p:sp>
    </p:spTree>
    <p:extLst>
      <p:ext uri="{BB962C8B-B14F-4D97-AF65-F5344CB8AC3E}">
        <p14:creationId xmlns:p14="http://schemas.microsoft.com/office/powerpoint/2010/main" val="231720139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26220F-6453-2B4B-A5F7-501E24FD7362}"/>
              </a:ext>
            </a:extLst>
          </p:cNvPr>
          <p:cNvSpPr>
            <a:spLocks noGrp="1"/>
          </p:cNvSpPr>
          <p:nvPr>
            <p:ph type="title"/>
          </p:nvPr>
        </p:nvSpPr>
        <p:spPr/>
        <p:txBody>
          <a:bodyPr/>
          <a:lstStyle/>
          <a:p>
            <a:r>
              <a:rPr lang="en-US" dirty="0"/>
              <a:t>Clinical exam? [ ] summarize comments</a:t>
            </a:r>
          </a:p>
        </p:txBody>
      </p:sp>
      <p:sp>
        <p:nvSpPr>
          <p:cNvPr id="3" name="Content Placeholder 2">
            <a:extLst>
              <a:ext uri="{FF2B5EF4-FFF2-40B4-BE49-F238E27FC236}">
                <a16:creationId xmlns:a16="http://schemas.microsoft.com/office/drawing/2014/main" id="{6086A1AE-670E-EE4C-A0E4-0426F7684A6D}"/>
              </a:ext>
            </a:extLst>
          </p:cNvPr>
          <p:cNvSpPr>
            <a:spLocks noGrp="1"/>
          </p:cNvSpPr>
          <p:nvPr>
            <p:ph idx="1"/>
          </p:nvPr>
        </p:nvSpPr>
        <p:spPr/>
        <p:txBody>
          <a:bodyPr/>
          <a:lstStyle/>
          <a:p>
            <a:r>
              <a:rPr lang="en-US" dirty="0"/>
              <a:t>RR insensitive (no change until 3-4 fold increase) *** </a:t>
            </a:r>
            <a:r>
              <a:rPr lang="en-US" dirty="0" err="1"/>
              <a:t>Nunns</a:t>
            </a:r>
            <a:r>
              <a:rPr lang="en-US" dirty="0"/>
              <a:t>?</a:t>
            </a:r>
          </a:p>
          <a:p>
            <a:r>
              <a:rPr lang="en-US" dirty="0"/>
              <a:t>Dyspnea if they can tell you</a:t>
            </a:r>
          </a:p>
          <a:p>
            <a:r>
              <a:rPr lang="en-US" dirty="0"/>
              <a:t>Accessory </a:t>
            </a:r>
            <a:r>
              <a:rPr lang="en-US" dirty="0" err="1"/>
              <a:t>muscule</a:t>
            </a:r>
            <a:r>
              <a:rPr lang="en-US" dirty="0"/>
              <a:t> use, diaphoresis, tachycardia (gets used by nurses)</a:t>
            </a:r>
          </a:p>
          <a:p>
            <a:r>
              <a:rPr lang="en-US" dirty="0"/>
              <a:t>All exam signs are blunted in neuromuscular disease or injury. </a:t>
            </a:r>
          </a:p>
          <a:p>
            <a:pPr marL="0" indent="0">
              <a:buNone/>
            </a:pPr>
            <a:endParaRPr lang="en-US" dirty="0"/>
          </a:p>
        </p:txBody>
      </p:sp>
      <p:pic>
        <p:nvPicPr>
          <p:cNvPr id="4" name="Picture 3">
            <a:extLst>
              <a:ext uri="{FF2B5EF4-FFF2-40B4-BE49-F238E27FC236}">
                <a16:creationId xmlns:a16="http://schemas.microsoft.com/office/drawing/2014/main" id="{AAFBA983-0C62-4A43-8825-2718082567A6}"/>
              </a:ext>
            </a:extLst>
          </p:cNvPr>
          <p:cNvPicPr>
            <a:picLocks noChangeAspect="1"/>
          </p:cNvPicPr>
          <p:nvPr/>
        </p:nvPicPr>
        <p:blipFill>
          <a:blip r:embed="rId3"/>
          <a:stretch>
            <a:fillRect/>
          </a:stretch>
        </p:blipFill>
        <p:spPr>
          <a:xfrm>
            <a:off x="4410075" y="3800475"/>
            <a:ext cx="5354946" cy="3429000"/>
          </a:xfrm>
          <a:prstGeom prst="rect">
            <a:avLst/>
          </a:prstGeom>
        </p:spPr>
      </p:pic>
    </p:spTree>
    <p:extLst>
      <p:ext uri="{BB962C8B-B14F-4D97-AF65-F5344CB8AC3E}">
        <p14:creationId xmlns:p14="http://schemas.microsoft.com/office/powerpoint/2010/main" val="352168999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9645CF-B3E6-A64D-9A23-E95EF312F050}"/>
              </a:ext>
            </a:extLst>
          </p:cNvPr>
          <p:cNvSpPr>
            <a:spLocks noGrp="1"/>
          </p:cNvSpPr>
          <p:nvPr>
            <p:ph type="title"/>
          </p:nvPr>
        </p:nvSpPr>
        <p:spPr/>
        <p:txBody>
          <a:bodyPr>
            <a:normAutofit fontScale="90000"/>
          </a:bodyPr>
          <a:lstStyle/>
          <a:p>
            <a:r>
              <a:rPr lang="en-US" dirty="0"/>
              <a:t>Dyspnea Assessment – [ ] split into different talk?</a:t>
            </a:r>
            <a:br>
              <a:rPr lang="en-US" dirty="0"/>
            </a:br>
            <a:endParaRPr lang="en-US" dirty="0"/>
          </a:p>
        </p:txBody>
      </p:sp>
      <p:sp>
        <p:nvSpPr>
          <p:cNvPr id="3" name="Content Placeholder 2">
            <a:extLst>
              <a:ext uri="{FF2B5EF4-FFF2-40B4-BE49-F238E27FC236}">
                <a16:creationId xmlns:a16="http://schemas.microsoft.com/office/drawing/2014/main" id="{B1DDC11B-6803-5D4B-B220-2C4417E931E9}"/>
              </a:ext>
            </a:extLst>
          </p:cNvPr>
          <p:cNvSpPr>
            <a:spLocks noGrp="1"/>
          </p:cNvSpPr>
          <p:nvPr>
            <p:ph idx="1"/>
          </p:nvPr>
        </p:nvSpPr>
        <p:spPr/>
        <p:txBody>
          <a:bodyPr/>
          <a:lstStyle/>
          <a:p>
            <a:r>
              <a:rPr lang="en-US" dirty="0"/>
              <a:t>Caregiver performance</a:t>
            </a:r>
          </a:p>
          <a:p>
            <a:r>
              <a:rPr lang="en-US" dirty="0"/>
              <a:t>Nurse performance</a:t>
            </a:r>
          </a:p>
          <a:p>
            <a:r>
              <a:rPr lang="en-US" dirty="0"/>
              <a:t>Reference standard: patient report (MICU patients who could communicate)</a:t>
            </a:r>
          </a:p>
          <a:p>
            <a:endParaRPr lang="en-US" dirty="0"/>
          </a:p>
        </p:txBody>
      </p:sp>
      <p:pic>
        <p:nvPicPr>
          <p:cNvPr id="4" name="Picture 3">
            <a:extLst>
              <a:ext uri="{FF2B5EF4-FFF2-40B4-BE49-F238E27FC236}">
                <a16:creationId xmlns:a16="http://schemas.microsoft.com/office/drawing/2014/main" id="{6EB65D2E-E3CB-5E44-AAF6-506A3D9D2BF5}"/>
              </a:ext>
            </a:extLst>
          </p:cNvPr>
          <p:cNvPicPr>
            <a:picLocks noChangeAspect="1"/>
          </p:cNvPicPr>
          <p:nvPr/>
        </p:nvPicPr>
        <p:blipFill>
          <a:blip r:embed="rId3"/>
          <a:stretch>
            <a:fillRect/>
          </a:stretch>
        </p:blipFill>
        <p:spPr>
          <a:xfrm>
            <a:off x="3287150" y="3429000"/>
            <a:ext cx="7838050" cy="3238014"/>
          </a:xfrm>
          <a:prstGeom prst="rect">
            <a:avLst/>
          </a:prstGeom>
        </p:spPr>
      </p:pic>
      <p:pic>
        <p:nvPicPr>
          <p:cNvPr id="5" name="Picture 4">
            <a:extLst>
              <a:ext uri="{FF2B5EF4-FFF2-40B4-BE49-F238E27FC236}">
                <a16:creationId xmlns:a16="http://schemas.microsoft.com/office/drawing/2014/main" id="{9F1A45F2-CA2F-8A45-A88A-75CD10623B44}"/>
              </a:ext>
            </a:extLst>
          </p:cNvPr>
          <p:cNvPicPr>
            <a:picLocks noChangeAspect="1"/>
          </p:cNvPicPr>
          <p:nvPr/>
        </p:nvPicPr>
        <p:blipFill>
          <a:blip r:embed="rId4"/>
          <a:stretch>
            <a:fillRect/>
          </a:stretch>
        </p:blipFill>
        <p:spPr>
          <a:xfrm>
            <a:off x="4973782" y="1146175"/>
            <a:ext cx="6007100" cy="1358900"/>
          </a:xfrm>
          <a:prstGeom prst="rect">
            <a:avLst/>
          </a:prstGeom>
        </p:spPr>
      </p:pic>
    </p:spTree>
    <p:extLst>
      <p:ext uri="{BB962C8B-B14F-4D97-AF65-F5344CB8AC3E}">
        <p14:creationId xmlns:p14="http://schemas.microsoft.com/office/powerpoint/2010/main" val="304897725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BEBBF8C-D1A6-8E44-827C-77D2DDC96C8C}"/>
              </a:ext>
            </a:extLst>
          </p:cNvPr>
          <p:cNvPicPr>
            <a:picLocks noChangeAspect="1"/>
          </p:cNvPicPr>
          <p:nvPr/>
        </p:nvPicPr>
        <p:blipFill>
          <a:blip r:embed="rId3"/>
          <a:stretch>
            <a:fillRect/>
          </a:stretch>
        </p:blipFill>
        <p:spPr>
          <a:xfrm>
            <a:off x="838200" y="201757"/>
            <a:ext cx="6375400" cy="1422400"/>
          </a:xfrm>
          <a:prstGeom prst="rect">
            <a:avLst/>
          </a:prstGeom>
        </p:spPr>
      </p:pic>
      <p:sp>
        <p:nvSpPr>
          <p:cNvPr id="3" name="Content Placeholder 2">
            <a:extLst>
              <a:ext uri="{FF2B5EF4-FFF2-40B4-BE49-F238E27FC236}">
                <a16:creationId xmlns:a16="http://schemas.microsoft.com/office/drawing/2014/main" id="{C99950C3-C8DA-C843-9549-14DB0127EF5C}"/>
              </a:ext>
            </a:extLst>
          </p:cNvPr>
          <p:cNvSpPr>
            <a:spLocks noGrp="1"/>
          </p:cNvSpPr>
          <p:nvPr>
            <p:ph idx="1"/>
          </p:nvPr>
        </p:nvSpPr>
        <p:spPr>
          <a:xfrm>
            <a:off x="838200" y="1825625"/>
            <a:ext cx="6047509" cy="4351338"/>
          </a:xfrm>
        </p:spPr>
        <p:txBody>
          <a:bodyPr>
            <a:normAutofit lnSpcReduction="10000"/>
          </a:bodyPr>
          <a:lstStyle/>
          <a:p>
            <a:r>
              <a:rPr lang="en-US" dirty="0"/>
              <a:t>30 intubated patients able to communicate at 1 center</a:t>
            </a:r>
          </a:p>
          <a:p>
            <a:r>
              <a:rPr lang="en-US" dirty="0"/>
              <a:t>Patients: dyspnea, 0-10 on a visual scale</a:t>
            </a:r>
          </a:p>
          <a:p>
            <a:r>
              <a:rPr lang="en-US" dirty="0"/>
              <a:t>Within 15 minutes: RT, RN, and MD estimated discomfort. Reported cues:</a:t>
            </a:r>
          </a:p>
          <a:p>
            <a:pPr lvl="1"/>
            <a:r>
              <a:rPr lang="en-US" dirty="0"/>
              <a:t>RTs: ventilator flow patterns &amp;facial expression</a:t>
            </a:r>
          </a:p>
          <a:p>
            <a:pPr lvl="1"/>
            <a:r>
              <a:rPr lang="en-US" dirty="0"/>
              <a:t>RNs: heart rate, resp rate</a:t>
            </a:r>
          </a:p>
          <a:p>
            <a:pPr lvl="1"/>
            <a:r>
              <a:rPr lang="en-US" dirty="0"/>
              <a:t>MDs: facial expression, nasal flaring, restlessness, accessory muscles.</a:t>
            </a:r>
          </a:p>
        </p:txBody>
      </p:sp>
      <p:pic>
        <p:nvPicPr>
          <p:cNvPr id="4" name="Picture 3">
            <a:extLst>
              <a:ext uri="{FF2B5EF4-FFF2-40B4-BE49-F238E27FC236}">
                <a16:creationId xmlns:a16="http://schemas.microsoft.com/office/drawing/2014/main" id="{394D9177-8CD1-9642-853A-4073F4BC655A}"/>
              </a:ext>
            </a:extLst>
          </p:cNvPr>
          <p:cNvPicPr>
            <a:picLocks noChangeAspect="1"/>
          </p:cNvPicPr>
          <p:nvPr/>
        </p:nvPicPr>
        <p:blipFill>
          <a:blip r:embed="rId4"/>
          <a:stretch>
            <a:fillRect/>
          </a:stretch>
        </p:blipFill>
        <p:spPr>
          <a:xfrm>
            <a:off x="7419109" y="365125"/>
            <a:ext cx="4114800" cy="6235700"/>
          </a:xfrm>
          <a:prstGeom prst="rect">
            <a:avLst/>
          </a:prstGeom>
        </p:spPr>
      </p:pic>
    </p:spTree>
    <p:extLst>
      <p:ext uri="{BB962C8B-B14F-4D97-AF65-F5344CB8AC3E}">
        <p14:creationId xmlns:p14="http://schemas.microsoft.com/office/powerpoint/2010/main" val="326482584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3E24C6A-5845-E641-95BA-1C10F06523C0}"/>
              </a:ext>
            </a:extLst>
          </p:cNvPr>
          <p:cNvSpPr>
            <a:spLocks noGrp="1"/>
          </p:cNvSpPr>
          <p:nvPr>
            <p:ph idx="1"/>
          </p:nvPr>
        </p:nvSpPr>
        <p:spPr>
          <a:xfrm>
            <a:off x="941133" y="2980902"/>
            <a:ext cx="5839691" cy="2976563"/>
          </a:xfrm>
        </p:spPr>
        <p:txBody>
          <a:bodyPr>
            <a:normAutofit/>
          </a:bodyPr>
          <a:lstStyle/>
          <a:p>
            <a:pPr marL="0" indent="0">
              <a:buNone/>
            </a:pPr>
            <a:r>
              <a:rPr lang="en-US" dirty="0"/>
              <a:t>Batman Begins (2005)</a:t>
            </a:r>
          </a:p>
          <a:p>
            <a:r>
              <a:rPr lang="en-US" dirty="0"/>
              <a:t>Administrator Crane aka Scarecrow</a:t>
            </a:r>
          </a:p>
          <a:p>
            <a:r>
              <a:rPr lang="en-US" dirty="0"/>
              <a:t>Villain trick: sprays gas that makes people lose their mind in fear</a:t>
            </a:r>
          </a:p>
        </p:txBody>
      </p:sp>
      <p:pic>
        <p:nvPicPr>
          <p:cNvPr id="4" name="Picture 3">
            <a:extLst>
              <a:ext uri="{FF2B5EF4-FFF2-40B4-BE49-F238E27FC236}">
                <a16:creationId xmlns:a16="http://schemas.microsoft.com/office/drawing/2014/main" id="{2FFE0BAC-476A-BF40-80C6-2906B1F28F98}"/>
              </a:ext>
            </a:extLst>
          </p:cNvPr>
          <p:cNvPicPr>
            <a:picLocks noChangeAspect="1"/>
          </p:cNvPicPr>
          <p:nvPr/>
        </p:nvPicPr>
        <p:blipFill>
          <a:blip r:embed="rId3"/>
          <a:stretch>
            <a:fillRect/>
          </a:stretch>
        </p:blipFill>
        <p:spPr>
          <a:xfrm>
            <a:off x="592859" y="801552"/>
            <a:ext cx="7708900" cy="1536700"/>
          </a:xfrm>
          <a:prstGeom prst="rect">
            <a:avLst/>
          </a:prstGeom>
        </p:spPr>
      </p:pic>
      <p:pic>
        <p:nvPicPr>
          <p:cNvPr id="1026" name="Picture 2">
            <a:extLst>
              <a:ext uri="{FF2B5EF4-FFF2-40B4-BE49-F238E27FC236}">
                <a16:creationId xmlns:a16="http://schemas.microsoft.com/office/drawing/2014/main" id="{162F1F53-EA60-B844-B69A-E966361395E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31736" y="3246015"/>
            <a:ext cx="4347806" cy="271145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Batman Begins Star Cillian Murphy Describes Trying Out For Batman Role">
            <a:extLst>
              <a:ext uri="{FF2B5EF4-FFF2-40B4-BE49-F238E27FC236}">
                <a16:creationId xmlns:a16="http://schemas.microsoft.com/office/drawing/2014/main" id="{3ABBE521-2FA6-694B-BFCE-D991EEE2163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29096" y="758691"/>
            <a:ext cx="4753085" cy="24873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809529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ECB321F-A028-AC4D-8F99-F7CBA2C7A235}"/>
              </a:ext>
            </a:extLst>
          </p:cNvPr>
          <p:cNvSpPr>
            <a:spLocks noGrp="1"/>
          </p:cNvSpPr>
          <p:nvPr>
            <p:ph idx="1"/>
          </p:nvPr>
        </p:nvSpPr>
        <p:spPr/>
        <p:txBody>
          <a:bodyPr>
            <a:normAutofit/>
          </a:bodyPr>
          <a:lstStyle/>
          <a:p>
            <a:r>
              <a:rPr lang="en-US" dirty="0" err="1"/>
              <a:t>Urbach-Wiethe</a:t>
            </a:r>
            <a:r>
              <a:rPr lang="en-US" dirty="0"/>
              <a:t> Disease: bilateral amygdala damage due to fat deposits.</a:t>
            </a:r>
          </a:p>
          <a:p>
            <a:r>
              <a:rPr lang="en-US" dirty="0"/>
              <a:t>Patient S.M.: No conditioning to aversive stimuli, no fear in life-threatening situations, no recognition of fear in others</a:t>
            </a:r>
          </a:p>
          <a:p>
            <a:endParaRPr lang="en-US" dirty="0"/>
          </a:p>
          <a:p>
            <a:r>
              <a:rPr lang="en-US" dirty="0"/>
              <a:t>35% Inhaled CO2 challenge</a:t>
            </a:r>
          </a:p>
          <a:p>
            <a:pPr lvl="1"/>
            <a:r>
              <a:rPr lang="en-US" dirty="0"/>
              <a:t>Provoked panic attack</a:t>
            </a:r>
          </a:p>
          <a:p>
            <a:pPr lvl="1"/>
            <a:r>
              <a:rPr lang="en-US" dirty="0"/>
              <a:t>First sensation of fear sense childhood</a:t>
            </a:r>
          </a:p>
          <a:p>
            <a:pPr lvl="1"/>
            <a:r>
              <a:rPr lang="en-US" dirty="0"/>
              <a:t>Reproduced in others with U-W Disease</a:t>
            </a:r>
          </a:p>
        </p:txBody>
      </p:sp>
      <p:pic>
        <p:nvPicPr>
          <p:cNvPr id="4" name="Picture 3">
            <a:extLst>
              <a:ext uri="{FF2B5EF4-FFF2-40B4-BE49-F238E27FC236}">
                <a16:creationId xmlns:a16="http://schemas.microsoft.com/office/drawing/2014/main" id="{7BC86B30-899D-D648-BD45-601E6E4EAF39}"/>
              </a:ext>
            </a:extLst>
          </p:cNvPr>
          <p:cNvPicPr>
            <a:picLocks noChangeAspect="1"/>
          </p:cNvPicPr>
          <p:nvPr/>
        </p:nvPicPr>
        <p:blipFill>
          <a:blip r:embed="rId3"/>
          <a:stretch>
            <a:fillRect/>
          </a:stretch>
        </p:blipFill>
        <p:spPr>
          <a:xfrm>
            <a:off x="2138219" y="77283"/>
            <a:ext cx="4064000" cy="1498600"/>
          </a:xfrm>
          <a:prstGeom prst="rect">
            <a:avLst/>
          </a:prstGeom>
        </p:spPr>
      </p:pic>
      <p:pic>
        <p:nvPicPr>
          <p:cNvPr id="7" name="Picture 6">
            <a:extLst>
              <a:ext uri="{FF2B5EF4-FFF2-40B4-BE49-F238E27FC236}">
                <a16:creationId xmlns:a16="http://schemas.microsoft.com/office/drawing/2014/main" id="{89A23485-5D86-1B4B-B5D3-9BC7D28E17DF}"/>
              </a:ext>
            </a:extLst>
          </p:cNvPr>
          <p:cNvPicPr>
            <a:picLocks noChangeAspect="1"/>
          </p:cNvPicPr>
          <p:nvPr/>
        </p:nvPicPr>
        <p:blipFill>
          <a:blip r:embed="rId4"/>
          <a:stretch>
            <a:fillRect/>
          </a:stretch>
        </p:blipFill>
        <p:spPr>
          <a:xfrm>
            <a:off x="7167420" y="564140"/>
            <a:ext cx="2133600" cy="762000"/>
          </a:xfrm>
          <a:prstGeom prst="rect">
            <a:avLst/>
          </a:prstGeom>
        </p:spPr>
      </p:pic>
      <p:pic>
        <p:nvPicPr>
          <p:cNvPr id="8" name="Picture 7">
            <a:extLst>
              <a:ext uri="{FF2B5EF4-FFF2-40B4-BE49-F238E27FC236}">
                <a16:creationId xmlns:a16="http://schemas.microsoft.com/office/drawing/2014/main" id="{0E15253C-779E-084D-9939-449C1F1C903F}"/>
              </a:ext>
            </a:extLst>
          </p:cNvPr>
          <p:cNvPicPr>
            <a:picLocks noChangeAspect="1"/>
          </p:cNvPicPr>
          <p:nvPr/>
        </p:nvPicPr>
        <p:blipFill>
          <a:blip r:embed="rId5"/>
          <a:stretch>
            <a:fillRect/>
          </a:stretch>
        </p:blipFill>
        <p:spPr>
          <a:xfrm>
            <a:off x="7167420" y="3566114"/>
            <a:ext cx="3352800" cy="3013352"/>
          </a:xfrm>
          <a:prstGeom prst="rect">
            <a:avLst/>
          </a:prstGeom>
        </p:spPr>
      </p:pic>
    </p:spTree>
    <p:extLst>
      <p:ext uri="{BB962C8B-B14F-4D97-AF65-F5344CB8AC3E}">
        <p14:creationId xmlns:p14="http://schemas.microsoft.com/office/powerpoint/2010/main" val="59170943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432E60-AB4F-6448-85E2-5BEC86FF0FC9}"/>
              </a:ext>
            </a:extLst>
          </p:cNvPr>
          <p:cNvSpPr>
            <a:spLocks noGrp="1"/>
          </p:cNvSpPr>
          <p:nvPr>
            <p:ph type="title"/>
          </p:nvPr>
        </p:nvSpPr>
        <p:spPr/>
        <p:txBody>
          <a:bodyPr/>
          <a:lstStyle/>
          <a:p>
            <a:r>
              <a:rPr lang="en-US" dirty="0"/>
              <a:t>Air Hunger: panic independent of amygdala</a:t>
            </a:r>
          </a:p>
        </p:txBody>
      </p:sp>
      <p:sp>
        <p:nvSpPr>
          <p:cNvPr id="3" name="Content Placeholder 2">
            <a:extLst>
              <a:ext uri="{FF2B5EF4-FFF2-40B4-BE49-F238E27FC236}">
                <a16:creationId xmlns:a16="http://schemas.microsoft.com/office/drawing/2014/main" id="{B14AACC8-C6DD-4A43-8351-D7236A943755}"/>
              </a:ext>
            </a:extLst>
          </p:cNvPr>
          <p:cNvSpPr>
            <a:spLocks noGrp="1"/>
          </p:cNvSpPr>
          <p:nvPr>
            <p:ph idx="1"/>
          </p:nvPr>
        </p:nvSpPr>
        <p:spPr/>
        <p:txBody>
          <a:bodyPr/>
          <a:lstStyle/>
          <a:p>
            <a:pPr marL="0" indent="0">
              <a:buNone/>
            </a:pPr>
            <a:r>
              <a:rPr lang="en-US" dirty="0"/>
              <a:t>Widely understood that the distress of breathlessness is different:</a:t>
            </a:r>
          </a:p>
          <a:p>
            <a:pPr marL="0" indent="0">
              <a:buNone/>
            </a:pPr>
            <a:endParaRPr lang="en-US" dirty="0"/>
          </a:p>
          <a:p>
            <a:pPr marL="0" indent="0">
              <a:buNone/>
            </a:pPr>
            <a:r>
              <a:rPr lang="en-US" dirty="0"/>
              <a:t>Waterboarding / asphyxiation as torture</a:t>
            </a:r>
          </a:p>
          <a:p>
            <a:r>
              <a:rPr lang="en-US" dirty="0"/>
              <a:t>55 survivors of torture: asphyxiation strongest predictor of PTSD</a:t>
            </a:r>
          </a:p>
          <a:p>
            <a:r>
              <a:rPr lang="en-US" dirty="0"/>
              <a:t>No ceiling effect (risk of PTSD) to repeat episodes – nearly unique</a:t>
            </a:r>
          </a:p>
          <a:p>
            <a:r>
              <a:rPr lang="en-US" dirty="0"/>
              <a:t>279 survivors of torture in Eastern block: most unpredictable (uncontrollability leads to hopelessness), second most aversive (only after rape) </a:t>
            </a:r>
          </a:p>
        </p:txBody>
      </p:sp>
    </p:spTree>
    <p:extLst>
      <p:ext uri="{BB962C8B-B14F-4D97-AF65-F5344CB8AC3E}">
        <p14:creationId xmlns:p14="http://schemas.microsoft.com/office/powerpoint/2010/main" val="26570402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091CABA-5A89-EB4C-998F-2BB4DE061ABF}"/>
              </a:ext>
            </a:extLst>
          </p:cNvPr>
          <p:cNvSpPr>
            <a:spLocks noGrp="1"/>
          </p:cNvSpPr>
          <p:nvPr>
            <p:ph idx="1"/>
          </p:nvPr>
        </p:nvSpPr>
        <p:spPr>
          <a:xfrm>
            <a:off x="838200" y="1825625"/>
            <a:ext cx="5751137" cy="4351338"/>
          </a:xfrm>
        </p:spPr>
        <p:txBody>
          <a:bodyPr>
            <a:normAutofit fontScale="92500" lnSpcReduction="10000"/>
          </a:bodyPr>
          <a:lstStyle/>
          <a:p>
            <a:r>
              <a:rPr lang="en-US" dirty="0"/>
              <a:t>Chemoreflex (central and peripheral) </a:t>
            </a:r>
          </a:p>
          <a:p>
            <a:r>
              <a:rPr lang="en-US" dirty="0"/>
              <a:t>Cortical feedback (can override autonomic control – voluntary apnea)</a:t>
            </a:r>
          </a:p>
          <a:p>
            <a:pPr lvl="1"/>
            <a:r>
              <a:rPr lang="en-US" dirty="0"/>
              <a:t>Pain, anxiety. Also, wakefulness drive to breath</a:t>
            </a:r>
          </a:p>
          <a:p>
            <a:pPr lvl="2"/>
            <a:r>
              <a:rPr lang="en-US" dirty="0"/>
              <a:t>Cortical brain injury = hyperventilation, brain stem injury = hypoventilation.</a:t>
            </a:r>
          </a:p>
          <a:p>
            <a:r>
              <a:rPr lang="en-US" dirty="0"/>
              <a:t>Metabolic rate</a:t>
            </a:r>
          </a:p>
          <a:p>
            <a:pPr lvl="1"/>
            <a:r>
              <a:rPr lang="en-US" dirty="0"/>
              <a:t>Direct inputs, not really known how much this determines breathing rate independent of chemoreflex. </a:t>
            </a:r>
          </a:p>
          <a:p>
            <a:pPr lvl="2"/>
            <a:r>
              <a:rPr lang="en-US" dirty="0"/>
              <a:t>Explains why PaCO2 doesn’t initially increase at the start of exercise.</a:t>
            </a:r>
          </a:p>
        </p:txBody>
      </p:sp>
      <p:pic>
        <p:nvPicPr>
          <p:cNvPr id="4" name="Picture 3">
            <a:extLst>
              <a:ext uri="{FF2B5EF4-FFF2-40B4-BE49-F238E27FC236}">
                <a16:creationId xmlns:a16="http://schemas.microsoft.com/office/drawing/2014/main" id="{452A7EDE-5908-F445-A76F-5FED77E3C077}"/>
              </a:ext>
            </a:extLst>
          </p:cNvPr>
          <p:cNvPicPr>
            <a:picLocks noChangeAspect="1"/>
          </p:cNvPicPr>
          <p:nvPr/>
        </p:nvPicPr>
        <p:blipFill>
          <a:blip r:embed="rId3"/>
          <a:stretch>
            <a:fillRect/>
          </a:stretch>
        </p:blipFill>
        <p:spPr>
          <a:xfrm>
            <a:off x="6772977" y="3786981"/>
            <a:ext cx="4987400" cy="2876550"/>
          </a:xfrm>
          <a:prstGeom prst="rect">
            <a:avLst/>
          </a:prstGeom>
        </p:spPr>
      </p:pic>
      <p:pic>
        <p:nvPicPr>
          <p:cNvPr id="5" name="Picture 4">
            <a:extLst>
              <a:ext uri="{FF2B5EF4-FFF2-40B4-BE49-F238E27FC236}">
                <a16:creationId xmlns:a16="http://schemas.microsoft.com/office/drawing/2014/main" id="{0983683C-355F-044E-8143-A02890B9CF33}"/>
              </a:ext>
            </a:extLst>
          </p:cNvPr>
          <p:cNvPicPr>
            <a:picLocks noChangeAspect="1"/>
          </p:cNvPicPr>
          <p:nvPr/>
        </p:nvPicPr>
        <p:blipFill>
          <a:blip r:embed="rId4"/>
          <a:stretch>
            <a:fillRect/>
          </a:stretch>
        </p:blipFill>
        <p:spPr>
          <a:xfrm>
            <a:off x="7036677" y="1316690"/>
            <a:ext cx="3859924" cy="2580763"/>
          </a:xfrm>
          <a:prstGeom prst="rect">
            <a:avLst/>
          </a:prstGeom>
        </p:spPr>
      </p:pic>
      <p:pic>
        <p:nvPicPr>
          <p:cNvPr id="6" name="Picture 5">
            <a:extLst>
              <a:ext uri="{FF2B5EF4-FFF2-40B4-BE49-F238E27FC236}">
                <a16:creationId xmlns:a16="http://schemas.microsoft.com/office/drawing/2014/main" id="{89F898CC-5262-E44C-8A1B-AE21CBFA2204}"/>
              </a:ext>
            </a:extLst>
          </p:cNvPr>
          <p:cNvPicPr>
            <a:picLocks noChangeAspect="1"/>
          </p:cNvPicPr>
          <p:nvPr/>
        </p:nvPicPr>
        <p:blipFill>
          <a:blip r:embed="rId5"/>
          <a:stretch>
            <a:fillRect/>
          </a:stretch>
        </p:blipFill>
        <p:spPr>
          <a:xfrm>
            <a:off x="1023320" y="336550"/>
            <a:ext cx="7492030" cy="1090612"/>
          </a:xfrm>
          <a:prstGeom prst="rect">
            <a:avLst/>
          </a:prstGeom>
        </p:spPr>
      </p:pic>
    </p:spTree>
    <p:extLst>
      <p:ext uri="{BB962C8B-B14F-4D97-AF65-F5344CB8AC3E}">
        <p14:creationId xmlns:p14="http://schemas.microsoft.com/office/powerpoint/2010/main" val="151136587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BD1CE8-AD96-8443-A105-6F7B3D31DB29}"/>
              </a:ext>
            </a:extLst>
          </p:cNvPr>
          <p:cNvSpPr>
            <a:spLocks noGrp="1"/>
          </p:cNvSpPr>
          <p:nvPr>
            <p:ph type="title"/>
          </p:nvPr>
        </p:nvSpPr>
        <p:spPr/>
        <p:txBody>
          <a:bodyPr/>
          <a:lstStyle/>
          <a:p>
            <a:r>
              <a:rPr lang="en-US" dirty="0" err="1"/>
              <a:t>DyStress</a:t>
            </a:r>
            <a:r>
              <a:rPr lang="en-US" dirty="0"/>
              <a:t> – REVA Network prospective cohort</a:t>
            </a:r>
          </a:p>
        </p:txBody>
      </p:sp>
      <p:sp>
        <p:nvSpPr>
          <p:cNvPr id="3" name="Content Placeholder 2">
            <a:extLst>
              <a:ext uri="{FF2B5EF4-FFF2-40B4-BE49-F238E27FC236}">
                <a16:creationId xmlns:a16="http://schemas.microsoft.com/office/drawing/2014/main" id="{24A41C9D-89C4-C44E-98D5-B7A766C3592B}"/>
              </a:ext>
            </a:extLst>
          </p:cNvPr>
          <p:cNvSpPr>
            <a:spLocks noGrp="1"/>
          </p:cNvSpPr>
          <p:nvPr>
            <p:ph idx="1"/>
          </p:nvPr>
        </p:nvSpPr>
        <p:spPr/>
        <p:txBody>
          <a:bodyPr>
            <a:normAutofit fontScale="92500" lnSpcReduction="10000"/>
          </a:bodyPr>
          <a:lstStyle/>
          <a:p>
            <a:r>
              <a:rPr lang="en-US" dirty="0"/>
              <a:t>2016-2018; N=612. Patients requiring 24+ </a:t>
            </a:r>
            <a:r>
              <a:rPr lang="en-US" dirty="0" err="1"/>
              <a:t>hrs</a:t>
            </a:r>
            <a:r>
              <a:rPr lang="en-US" dirty="0"/>
              <a:t> of IMV, enrolled once able to communicate. Assessed daily</a:t>
            </a:r>
          </a:p>
          <a:p>
            <a:pPr lvl="1"/>
            <a:r>
              <a:rPr lang="en-US" dirty="0"/>
              <a:t>762 assessed but not enrolled – mostly couldn’t communicate.</a:t>
            </a:r>
          </a:p>
          <a:p>
            <a:r>
              <a:rPr lang="en-US" dirty="0"/>
              <a:t>Exposure: “Are you having trouble breathing now”, 0-10 VAS to quantify</a:t>
            </a:r>
          </a:p>
          <a:p>
            <a:pPr lvl="1"/>
            <a:r>
              <a:rPr lang="en-US" dirty="0"/>
              <a:t>Choose between: air hunger, excessive respiratory effort. Also, </a:t>
            </a:r>
            <a:r>
              <a:rPr lang="en-US" dirty="0" err="1"/>
              <a:t>anxiety+pain</a:t>
            </a:r>
            <a:endParaRPr lang="en-US" dirty="0"/>
          </a:p>
          <a:p>
            <a:r>
              <a:rPr lang="en-US" dirty="0"/>
              <a:t>Outcomes: 34% dyspnea @ enrollment (71% air hunger), severity 5</a:t>
            </a:r>
          </a:p>
          <a:p>
            <a:pPr lvl="1"/>
            <a:r>
              <a:rPr lang="en-US" dirty="0"/>
              <a:t>ICU LOS: 6d vs 6d for dyspneic and non-dyspneic</a:t>
            </a:r>
          </a:p>
          <a:p>
            <a:pPr lvl="1"/>
            <a:r>
              <a:rPr lang="en-US" dirty="0"/>
              <a:t>90d interview: </a:t>
            </a:r>
            <a:r>
              <a:rPr lang="en-US" b="1" dirty="0"/>
              <a:t>PTSD – 29% vs 13%</a:t>
            </a:r>
            <a:r>
              <a:rPr lang="en-US" dirty="0"/>
              <a:t>; rate highest in patients choosing “Air Hunger”</a:t>
            </a:r>
          </a:p>
          <a:p>
            <a:pPr lvl="2"/>
            <a:r>
              <a:rPr lang="en-US" dirty="0"/>
              <a:t>Independently associated in multivariable model (</a:t>
            </a:r>
            <a:r>
              <a:rPr lang="en-US" b="1" dirty="0"/>
              <a:t>OR 2.47</a:t>
            </a:r>
            <a:r>
              <a:rPr lang="en-US" dirty="0"/>
              <a:t>) account for other chars</a:t>
            </a:r>
          </a:p>
          <a:p>
            <a:r>
              <a:rPr lang="en-US" dirty="0"/>
              <a:t>Limitation: unknown if the rate of dyspnea (or recollection) is ↑ or ↓ in patients unable to communicate.</a:t>
            </a:r>
          </a:p>
        </p:txBody>
      </p:sp>
    </p:spTree>
    <p:extLst>
      <p:ext uri="{BB962C8B-B14F-4D97-AF65-F5344CB8AC3E}">
        <p14:creationId xmlns:p14="http://schemas.microsoft.com/office/powerpoint/2010/main" val="355973814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CECC02-D3D0-CE41-908D-08900D9DFB2A}"/>
              </a:ext>
            </a:extLst>
          </p:cNvPr>
          <p:cNvSpPr>
            <a:spLocks noGrp="1"/>
          </p:cNvSpPr>
          <p:nvPr>
            <p:ph type="title"/>
          </p:nvPr>
        </p:nvSpPr>
        <p:spPr/>
        <p:txBody>
          <a:bodyPr/>
          <a:lstStyle/>
          <a:p>
            <a:r>
              <a:rPr lang="en-US" dirty="0"/>
              <a:t>Dyspnea in sedated?	</a:t>
            </a:r>
          </a:p>
        </p:txBody>
      </p:sp>
      <p:sp>
        <p:nvSpPr>
          <p:cNvPr id="3" name="Content Placeholder 2">
            <a:extLst>
              <a:ext uri="{FF2B5EF4-FFF2-40B4-BE49-F238E27FC236}">
                <a16:creationId xmlns:a16="http://schemas.microsoft.com/office/drawing/2014/main" id="{724F93EF-C842-8F48-8D3C-38FDF5FF7D68}"/>
              </a:ext>
            </a:extLst>
          </p:cNvPr>
          <p:cNvSpPr>
            <a:spLocks noGrp="1"/>
          </p:cNvSpPr>
          <p:nvPr>
            <p:ph idx="1"/>
          </p:nvPr>
        </p:nvSpPr>
        <p:spPr/>
        <p:txBody>
          <a:bodyPr>
            <a:normAutofit/>
          </a:bodyPr>
          <a:lstStyle/>
          <a:p>
            <a:r>
              <a:rPr lang="en-US" dirty="0"/>
              <a:t>sedation may give an external appearance of respiratory comfort, but</a:t>
            </a:r>
          </a:p>
          <a:p>
            <a:r>
              <a:rPr lang="en-US" dirty="0"/>
              <a:t>falsely reassuring (32, 46)</a:t>
            </a:r>
          </a:p>
          <a:p>
            <a:r>
              <a:rPr lang="en-US" dirty="0"/>
              <a:t>32. </a:t>
            </a:r>
            <a:r>
              <a:rPr lang="en-US" dirty="0" err="1"/>
              <a:t>Decavèle</a:t>
            </a:r>
            <a:r>
              <a:rPr lang="en-US" dirty="0"/>
              <a:t> M, </a:t>
            </a:r>
            <a:r>
              <a:rPr lang="en-US" dirty="0" err="1"/>
              <a:t>Similowski</a:t>
            </a:r>
            <a:r>
              <a:rPr lang="en-US" dirty="0"/>
              <a:t> T, </a:t>
            </a:r>
            <a:r>
              <a:rPr lang="en-US" dirty="0" err="1"/>
              <a:t>Demoule</a:t>
            </a:r>
            <a:r>
              <a:rPr lang="en-US" dirty="0"/>
              <a:t> A. Detection and management of dyspnea in mechanically ventilated patients. </a:t>
            </a:r>
            <a:r>
              <a:rPr lang="en-US" dirty="0" err="1"/>
              <a:t>Curr</a:t>
            </a:r>
            <a:r>
              <a:rPr lang="en-US" dirty="0"/>
              <a:t> </a:t>
            </a:r>
            <a:r>
              <a:rPr lang="en-US" dirty="0" err="1"/>
              <a:t>Opin</a:t>
            </a:r>
            <a:r>
              <a:rPr lang="en-US" dirty="0"/>
              <a:t> Crit Care 2019;25:86–94.</a:t>
            </a:r>
          </a:p>
          <a:p>
            <a:endParaRPr lang="en-US" dirty="0"/>
          </a:p>
          <a:p>
            <a:endParaRPr lang="en-US" dirty="0"/>
          </a:p>
        </p:txBody>
      </p:sp>
    </p:spTree>
    <p:extLst>
      <p:ext uri="{BB962C8B-B14F-4D97-AF65-F5344CB8AC3E}">
        <p14:creationId xmlns:p14="http://schemas.microsoft.com/office/powerpoint/2010/main" val="206952240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E8FB9E-9770-D642-8B87-BFEEE90F729F}"/>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EDEA70D5-D9AE-BE4E-85BA-9E7F1660BA43}"/>
              </a:ext>
            </a:extLst>
          </p:cNvPr>
          <p:cNvSpPr>
            <a:spLocks noGrp="1"/>
          </p:cNvSpPr>
          <p:nvPr>
            <p:ph idx="1"/>
          </p:nvPr>
        </p:nvSpPr>
        <p:spPr/>
        <p:txBody>
          <a:bodyPr/>
          <a:lstStyle/>
          <a:p>
            <a:r>
              <a:rPr lang="en-US" dirty="0"/>
              <a:t>Dyspnea (specifically, air hunger) is uniquely aversive, hard to identify, and probably associated with PICS / Post-ICU PTSD</a:t>
            </a:r>
          </a:p>
          <a:p>
            <a:endParaRPr lang="en-US" dirty="0"/>
          </a:p>
        </p:txBody>
      </p:sp>
    </p:spTree>
    <p:extLst>
      <p:ext uri="{BB962C8B-B14F-4D97-AF65-F5344CB8AC3E}">
        <p14:creationId xmlns:p14="http://schemas.microsoft.com/office/powerpoint/2010/main" val="165623558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8FE7D2-A76D-8275-CCA9-4E6D7C840035}"/>
              </a:ext>
            </a:extLst>
          </p:cNvPr>
          <p:cNvSpPr>
            <a:spLocks noGrp="1"/>
          </p:cNvSpPr>
          <p:nvPr>
            <p:ph type="title"/>
          </p:nvPr>
        </p:nvSpPr>
        <p:spPr/>
        <p:txBody>
          <a:bodyPr/>
          <a:lstStyle/>
          <a:p>
            <a:r>
              <a:rPr lang="en-US" dirty="0"/>
              <a:t>Resp Care Review on the subject</a:t>
            </a:r>
          </a:p>
        </p:txBody>
      </p:sp>
      <p:sp>
        <p:nvSpPr>
          <p:cNvPr id="3" name="Content Placeholder 2">
            <a:extLst>
              <a:ext uri="{FF2B5EF4-FFF2-40B4-BE49-F238E27FC236}">
                <a16:creationId xmlns:a16="http://schemas.microsoft.com/office/drawing/2014/main" id="{626F5E9F-50E7-40C7-87D0-601DE96647F0}"/>
              </a:ext>
            </a:extLst>
          </p:cNvPr>
          <p:cNvSpPr>
            <a:spLocks noGrp="1"/>
          </p:cNvSpPr>
          <p:nvPr>
            <p:ph idx="1"/>
          </p:nvPr>
        </p:nvSpPr>
        <p:spPr/>
        <p:txBody>
          <a:bodyPr/>
          <a:lstStyle/>
          <a:p>
            <a:r>
              <a:rPr lang="en-US" dirty="0">
                <a:effectLst/>
                <a:latin typeface="Times" pitchFamily="2" charset="0"/>
              </a:rPr>
              <a:t>DOI: 10.4187/respcare.10075</a:t>
            </a:r>
          </a:p>
          <a:p>
            <a:endParaRPr lang="en-US" dirty="0"/>
          </a:p>
          <a:p>
            <a:endParaRPr lang="en-US" dirty="0"/>
          </a:p>
          <a:p>
            <a:r>
              <a:rPr lang="en-US" dirty="0"/>
              <a:t>Also ERJ review (2022) on COPD and Drive to Breath / Reasons NIV might work</a:t>
            </a:r>
          </a:p>
        </p:txBody>
      </p:sp>
    </p:spTree>
    <p:extLst>
      <p:ext uri="{BB962C8B-B14F-4D97-AF65-F5344CB8AC3E}">
        <p14:creationId xmlns:p14="http://schemas.microsoft.com/office/powerpoint/2010/main" val="14906757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CB2FAA-69EC-0740-A6F9-BC581CA10603}"/>
              </a:ext>
            </a:extLst>
          </p:cNvPr>
          <p:cNvSpPr>
            <a:spLocks noGrp="1"/>
          </p:cNvSpPr>
          <p:nvPr>
            <p:ph type="title"/>
          </p:nvPr>
        </p:nvSpPr>
        <p:spPr/>
        <p:txBody>
          <a:bodyPr/>
          <a:lstStyle/>
          <a:p>
            <a:r>
              <a:rPr lang="en-US" dirty="0"/>
              <a:t>Dyspnea = </a:t>
            </a:r>
          </a:p>
        </p:txBody>
      </p:sp>
      <p:sp>
        <p:nvSpPr>
          <p:cNvPr id="3" name="Content Placeholder 2">
            <a:extLst>
              <a:ext uri="{FF2B5EF4-FFF2-40B4-BE49-F238E27FC236}">
                <a16:creationId xmlns:a16="http://schemas.microsoft.com/office/drawing/2014/main" id="{4328BAB1-61F5-6143-8289-2A549C230D06}"/>
              </a:ext>
            </a:extLst>
          </p:cNvPr>
          <p:cNvSpPr>
            <a:spLocks noGrp="1"/>
          </p:cNvSpPr>
          <p:nvPr>
            <p:ph idx="1"/>
          </p:nvPr>
        </p:nvSpPr>
        <p:spPr>
          <a:xfrm>
            <a:off x="838201" y="1825625"/>
            <a:ext cx="4800600" cy="4351338"/>
          </a:xfrm>
        </p:spPr>
        <p:txBody>
          <a:bodyPr>
            <a:normAutofit fontScale="92500" lnSpcReduction="10000"/>
          </a:bodyPr>
          <a:lstStyle/>
          <a:p>
            <a:r>
              <a:rPr lang="en-US" dirty="0"/>
              <a:t>Sensation of breathing discomfort</a:t>
            </a:r>
          </a:p>
          <a:p>
            <a:pPr lvl="1"/>
            <a:r>
              <a:rPr lang="en-US" b="1" dirty="0"/>
              <a:t>Air Hunger: unsatisfied inspiration</a:t>
            </a:r>
          </a:p>
          <a:p>
            <a:pPr lvl="1"/>
            <a:r>
              <a:rPr lang="en-US" dirty="0"/>
              <a:t>Excessive respiratory effort</a:t>
            </a:r>
          </a:p>
          <a:p>
            <a:pPr lvl="1"/>
            <a:r>
              <a:rPr lang="en-US" dirty="0"/>
              <a:t>Tightness</a:t>
            </a:r>
          </a:p>
          <a:p>
            <a:r>
              <a:rPr lang="en-US" dirty="0"/>
              <a:t>NOT equivalent to high respiratory drive</a:t>
            </a:r>
          </a:p>
          <a:p>
            <a:r>
              <a:rPr lang="en-US" dirty="0"/>
              <a:t>2 components:</a:t>
            </a:r>
          </a:p>
          <a:p>
            <a:pPr lvl="1"/>
            <a:r>
              <a:rPr lang="en-US" dirty="0"/>
              <a:t>Physiologic</a:t>
            </a:r>
          </a:p>
          <a:p>
            <a:pPr lvl="1"/>
            <a:r>
              <a:rPr lang="en-US" dirty="0"/>
              <a:t>Affective (cognitive perception, symptom)</a:t>
            </a:r>
          </a:p>
        </p:txBody>
      </p:sp>
      <p:pic>
        <p:nvPicPr>
          <p:cNvPr id="4" name="Picture 3">
            <a:extLst>
              <a:ext uri="{FF2B5EF4-FFF2-40B4-BE49-F238E27FC236}">
                <a16:creationId xmlns:a16="http://schemas.microsoft.com/office/drawing/2014/main" id="{F50E738C-EAD1-614C-AB30-ECDF13A12724}"/>
              </a:ext>
            </a:extLst>
          </p:cNvPr>
          <p:cNvPicPr>
            <a:picLocks noChangeAspect="1"/>
          </p:cNvPicPr>
          <p:nvPr/>
        </p:nvPicPr>
        <p:blipFill>
          <a:blip r:embed="rId3"/>
          <a:stretch>
            <a:fillRect/>
          </a:stretch>
        </p:blipFill>
        <p:spPr>
          <a:xfrm>
            <a:off x="5638801" y="1825625"/>
            <a:ext cx="6357052" cy="4876800"/>
          </a:xfrm>
          <a:prstGeom prst="rect">
            <a:avLst/>
          </a:prstGeom>
        </p:spPr>
      </p:pic>
      <p:pic>
        <p:nvPicPr>
          <p:cNvPr id="5" name="Picture 4">
            <a:extLst>
              <a:ext uri="{FF2B5EF4-FFF2-40B4-BE49-F238E27FC236}">
                <a16:creationId xmlns:a16="http://schemas.microsoft.com/office/drawing/2014/main" id="{0FDCDEB8-29EF-7748-B370-8F8C56D8A9AE}"/>
              </a:ext>
            </a:extLst>
          </p:cNvPr>
          <p:cNvPicPr>
            <a:picLocks noChangeAspect="1"/>
          </p:cNvPicPr>
          <p:nvPr/>
        </p:nvPicPr>
        <p:blipFill>
          <a:blip r:embed="rId4"/>
          <a:stretch>
            <a:fillRect/>
          </a:stretch>
        </p:blipFill>
        <p:spPr>
          <a:xfrm>
            <a:off x="6262253" y="588645"/>
            <a:ext cx="5419311" cy="878521"/>
          </a:xfrm>
          <a:prstGeom prst="rect">
            <a:avLst/>
          </a:prstGeom>
        </p:spPr>
      </p:pic>
    </p:spTree>
    <p:extLst>
      <p:ext uri="{BB962C8B-B14F-4D97-AF65-F5344CB8AC3E}">
        <p14:creationId xmlns:p14="http://schemas.microsoft.com/office/powerpoint/2010/main" val="478094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4F8524-0A7C-5D40-933B-D9DCFEBAFA4F}"/>
              </a:ext>
            </a:extLst>
          </p:cNvPr>
          <p:cNvSpPr>
            <a:spLocks noGrp="1"/>
          </p:cNvSpPr>
          <p:nvPr>
            <p:ph type="title"/>
          </p:nvPr>
        </p:nvSpPr>
        <p:spPr/>
        <p:txBody>
          <a:bodyPr/>
          <a:lstStyle/>
          <a:p>
            <a:r>
              <a:rPr lang="en-US" dirty="0"/>
              <a:t>Neuromechanical Dissociation– Air Hunger?</a:t>
            </a:r>
          </a:p>
        </p:txBody>
      </p:sp>
      <p:sp>
        <p:nvSpPr>
          <p:cNvPr id="3" name="Content Placeholder 2">
            <a:extLst>
              <a:ext uri="{FF2B5EF4-FFF2-40B4-BE49-F238E27FC236}">
                <a16:creationId xmlns:a16="http://schemas.microsoft.com/office/drawing/2014/main" id="{172007FA-A6F3-EF4F-93F3-F28BB4A761F2}"/>
              </a:ext>
            </a:extLst>
          </p:cNvPr>
          <p:cNvSpPr>
            <a:spLocks noGrp="1"/>
          </p:cNvSpPr>
          <p:nvPr>
            <p:ph idx="1"/>
          </p:nvPr>
        </p:nvSpPr>
        <p:spPr>
          <a:xfrm>
            <a:off x="838200" y="1825625"/>
            <a:ext cx="6106297" cy="4351338"/>
          </a:xfrm>
        </p:spPr>
        <p:txBody>
          <a:bodyPr>
            <a:normAutofit fontScale="70000" lnSpcReduction="20000"/>
          </a:bodyPr>
          <a:lstStyle/>
          <a:p>
            <a:r>
              <a:rPr lang="en-US" dirty="0"/>
              <a:t>Brain Curve:  changes if flow-generation pathway were intact</a:t>
            </a:r>
          </a:p>
          <a:p>
            <a:r>
              <a:rPr lang="en-US" dirty="0"/>
              <a:t>Ventilation Curve: actual flow generation </a:t>
            </a:r>
          </a:p>
          <a:p>
            <a:pPr lvl="1"/>
            <a:r>
              <a:rPr lang="en-US" dirty="0"/>
              <a:t>Brain curve = Ventilation Curve in health</a:t>
            </a:r>
          </a:p>
          <a:p>
            <a:r>
              <a:rPr lang="en-US" dirty="0"/>
              <a:t>Dissociation between the neural output and the achieved ventilation: can’t breathe</a:t>
            </a:r>
          </a:p>
          <a:p>
            <a:pPr lvl="1"/>
            <a:r>
              <a:rPr lang="en-US" dirty="0"/>
              <a:t>Neuromuscular dysfunction (neuron/NMJ disease, respiratory muscle injury, disrupted length-tension relationship)</a:t>
            </a:r>
          </a:p>
          <a:p>
            <a:pPr lvl="1"/>
            <a:r>
              <a:rPr lang="en-US" dirty="0"/>
              <a:t>Loads on the respiratory system </a:t>
            </a:r>
          </a:p>
          <a:p>
            <a:r>
              <a:rPr lang="en-US" dirty="0"/>
              <a:t>Steady state occurs at the intersection of the ventilation curve (not brain curve) and the metabolic parabola.</a:t>
            </a:r>
          </a:p>
          <a:p>
            <a:pPr lvl="1"/>
            <a:r>
              <a:rPr lang="en-US" dirty="0"/>
              <a:t>High drive = vent curve – metabolic parabola intersection (4) is higher than the PaCO2 desired by the brain (1)</a:t>
            </a:r>
          </a:p>
          <a:p>
            <a:pPr lvl="1"/>
            <a:r>
              <a:rPr lang="en-US" dirty="0"/>
              <a:t>Ventilation curve can be on either side of the brain curve with mechanical ventilation</a:t>
            </a:r>
          </a:p>
        </p:txBody>
      </p:sp>
      <p:pic>
        <p:nvPicPr>
          <p:cNvPr id="4" name="Picture 3">
            <a:extLst>
              <a:ext uri="{FF2B5EF4-FFF2-40B4-BE49-F238E27FC236}">
                <a16:creationId xmlns:a16="http://schemas.microsoft.com/office/drawing/2014/main" id="{6D8F0F67-9560-664A-BF4B-B23A094A90B4}"/>
              </a:ext>
            </a:extLst>
          </p:cNvPr>
          <p:cNvPicPr>
            <a:picLocks noChangeAspect="1"/>
          </p:cNvPicPr>
          <p:nvPr/>
        </p:nvPicPr>
        <p:blipFill>
          <a:blip r:embed="rId3"/>
          <a:stretch>
            <a:fillRect/>
          </a:stretch>
        </p:blipFill>
        <p:spPr>
          <a:xfrm>
            <a:off x="7523927" y="1690688"/>
            <a:ext cx="4668073" cy="4195462"/>
          </a:xfrm>
          <a:prstGeom prst="rect">
            <a:avLst/>
          </a:prstGeom>
        </p:spPr>
      </p:pic>
    </p:spTree>
    <p:extLst>
      <p:ext uri="{BB962C8B-B14F-4D97-AF65-F5344CB8AC3E}">
        <p14:creationId xmlns:p14="http://schemas.microsoft.com/office/powerpoint/2010/main" val="41235606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CDDA8-9FB0-2547-8016-A24C8F2706F1}"/>
              </a:ext>
            </a:extLst>
          </p:cNvPr>
          <p:cNvSpPr>
            <a:spLocks noGrp="1"/>
          </p:cNvSpPr>
          <p:nvPr>
            <p:ph type="title"/>
          </p:nvPr>
        </p:nvSpPr>
        <p:spPr/>
        <p:txBody>
          <a:bodyPr/>
          <a:lstStyle/>
          <a:p>
            <a:r>
              <a:rPr lang="en-US" dirty="0" err="1"/>
              <a:t>P</a:t>
            </a:r>
            <a:r>
              <a:rPr lang="en-US" baseline="-25000" dirty="0" err="1"/>
              <a:t>mus</a:t>
            </a:r>
            <a:r>
              <a:rPr lang="en-US" dirty="0"/>
              <a:t> : Vt 	</a:t>
            </a:r>
          </a:p>
        </p:txBody>
      </p:sp>
      <p:sp>
        <p:nvSpPr>
          <p:cNvPr id="3" name="Content Placeholder 2">
            <a:extLst>
              <a:ext uri="{FF2B5EF4-FFF2-40B4-BE49-F238E27FC236}">
                <a16:creationId xmlns:a16="http://schemas.microsoft.com/office/drawing/2014/main" id="{043C5103-116A-0949-8373-71C84BD6F0BD}"/>
              </a:ext>
            </a:extLst>
          </p:cNvPr>
          <p:cNvSpPr>
            <a:spLocks noGrp="1"/>
          </p:cNvSpPr>
          <p:nvPr>
            <p:ph idx="1"/>
          </p:nvPr>
        </p:nvSpPr>
        <p:spPr>
          <a:xfrm>
            <a:off x="629752" y="1839479"/>
            <a:ext cx="5781124" cy="4351338"/>
          </a:xfrm>
        </p:spPr>
        <p:txBody>
          <a:bodyPr>
            <a:normAutofit/>
          </a:bodyPr>
          <a:lstStyle/>
          <a:p>
            <a:r>
              <a:rPr lang="en-US" dirty="0" err="1"/>
              <a:t>P</a:t>
            </a:r>
            <a:r>
              <a:rPr lang="en-US" baseline="-25000" dirty="0" err="1"/>
              <a:t>tot</a:t>
            </a:r>
            <a:r>
              <a:rPr lang="en-US" dirty="0"/>
              <a:t> = </a:t>
            </a:r>
            <a:r>
              <a:rPr lang="en-US" dirty="0" err="1"/>
              <a:t>P</a:t>
            </a:r>
            <a:r>
              <a:rPr lang="en-US" baseline="-25000" dirty="0" err="1"/>
              <a:t>mus</a:t>
            </a:r>
            <a:r>
              <a:rPr lang="en-US" dirty="0"/>
              <a:t> + </a:t>
            </a:r>
            <a:r>
              <a:rPr lang="en-US" dirty="0" err="1"/>
              <a:t>P</a:t>
            </a:r>
            <a:r>
              <a:rPr lang="en-US" baseline="-25000" dirty="0" err="1"/>
              <a:t>vent</a:t>
            </a:r>
            <a:r>
              <a:rPr lang="en-US" dirty="0"/>
              <a:t> = ( V̇*R )+ (𝚫V*ERS)</a:t>
            </a:r>
          </a:p>
          <a:p>
            <a:r>
              <a:rPr lang="en-US" dirty="0"/>
              <a:t>Spontaneous breathing: </a:t>
            </a:r>
          </a:p>
          <a:p>
            <a:pPr lvl="1"/>
            <a:r>
              <a:rPr lang="en-US" dirty="0"/>
              <a:t>greater </a:t>
            </a:r>
            <a:r>
              <a:rPr lang="en-US" dirty="0" err="1"/>
              <a:t>Pmus</a:t>
            </a:r>
            <a:r>
              <a:rPr lang="en-US" dirty="0"/>
              <a:t> → greater Vt</a:t>
            </a:r>
          </a:p>
          <a:p>
            <a:r>
              <a:rPr lang="en-US" dirty="0"/>
              <a:t>ACVC: </a:t>
            </a:r>
          </a:p>
          <a:p>
            <a:pPr lvl="1"/>
            <a:r>
              <a:rPr lang="en-US" dirty="0" err="1"/>
              <a:t>P</a:t>
            </a:r>
            <a:r>
              <a:rPr lang="en-US" baseline="-25000" dirty="0" err="1"/>
              <a:t>mus</a:t>
            </a:r>
            <a:r>
              <a:rPr lang="en-US" dirty="0"/>
              <a:t> : Vt unrelated(</a:t>
            </a:r>
            <a:r>
              <a:rPr lang="en-US" dirty="0" err="1"/>
              <a:t>ish</a:t>
            </a:r>
            <a:r>
              <a:rPr lang="en-US" dirty="0"/>
              <a:t>) Vt targeted</a:t>
            </a:r>
          </a:p>
          <a:p>
            <a:pPr lvl="1"/>
            <a:r>
              <a:rPr lang="en-US" dirty="0" err="1"/>
              <a:t>P</a:t>
            </a:r>
            <a:r>
              <a:rPr lang="en-US" baseline="-25000" dirty="0" err="1"/>
              <a:t>vent</a:t>
            </a:r>
            <a:r>
              <a:rPr lang="en-US" dirty="0"/>
              <a:t> is adjusted so that </a:t>
            </a:r>
            <a:r>
              <a:rPr lang="en-US" dirty="0" err="1"/>
              <a:t>P</a:t>
            </a:r>
            <a:r>
              <a:rPr lang="en-US" baseline="-25000" dirty="0" err="1"/>
              <a:t>tot</a:t>
            </a:r>
            <a:r>
              <a:rPr lang="en-US" dirty="0"/>
              <a:t> stays same</a:t>
            </a:r>
          </a:p>
          <a:p>
            <a:r>
              <a:rPr lang="en-US" dirty="0"/>
              <a:t>PS: </a:t>
            </a:r>
          </a:p>
          <a:p>
            <a:pPr lvl="1"/>
            <a:r>
              <a:rPr lang="en-US" dirty="0"/>
              <a:t>greater </a:t>
            </a:r>
            <a:r>
              <a:rPr lang="en-US" dirty="0" err="1"/>
              <a:t>Pmus</a:t>
            </a:r>
            <a:r>
              <a:rPr lang="en-US" dirty="0"/>
              <a:t> → greater Vt</a:t>
            </a:r>
          </a:p>
          <a:p>
            <a:pPr lvl="1"/>
            <a:r>
              <a:rPr lang="en-US" dirty="0"/>
              <a:t>parallel but upshifted ventilation line (due to constant pressure)</a:t>
            </a:r>
          </a:p>
        </p:txBody>
      </p:sp>
      <p:pic>
        <p:nvPicPr>
          <p:cNvPr id="4" name="Picture 3">
            <a:extLst>
              <a:ext uri="{FF2B5EF4-FFF2-40B4-BE49-F238E27FC236}">
                <a16:creationId xmlns:a16="http://schemas.microsoft.com/office/drawing/2014/main" id="{024EE86B-6C33-7C45-A44A-6C44343EE5F2}"/>
              </a:ext>
            </a:extLst>
          </p:cNvPr>
          <p:cNvPicPr>
            <a:picLocks noChangeAspect="1"/>
          </p:cNvPicPr>
          <p:nvPr/>
        </p:nvPicPr>
        <p:blipFill>
          <a:blip r:embed="rId3"/>
          <a:stretch>
            <a:fillRect/>
          </a:stretch>
        </p:blipFill>
        <p:spPr>
          <a:xfrm>
            <a:off x="6410876" y="0"/>
            <a:ext cx="5781124" cy="6858000"/>
          </a:xfrm>
          <a:prstGeom prst="rect">
            <a:avLst/>
          </a:prstGeom>
        </p:spPr>
      </p:pic>
      <p:pic>
        <p:nvPicPr>
          <p:cNvPr id="5" name="Picture 4">
            <a:extLst>
              <a:ext uri="{FF2B5EF4-FFF2-40B4-BE49-F238E27FC236}">
                <a16:creationId xmlns:a16="http://schemas.microsoft.com/office/drawing/2014/main" id="{82714B4F-F1DD-CA46-BC5B-B7638B8F63B2}"/>
              </a:ext>
            </a:extLst>
          </p:cNvPr>
          <p:cNvPicPr>
            <a:picLocks noChangeAspect="1"/>
          </p:cNvPicPr>
          <p:nvPr/>
        </p:nvPicPr>
        <p:blipFill>
          <a:blip r:embed="rId4"/>
          <a:stretch>
            <a:fillRect/>
          </a:stretch>
        </p:blipFill>
        <p:spPr>
          <a:xfrm>
            <a:off x="166687" y="6059347"/>
            <a:ext cx="5486400" cy="798653"/>
          </a:xfrm>
          <a:prstGeom prst="rect">
            <a:avLst/>
          </a:prstGeom>
        </p:spPr>
      </p:pic>
    </p:spTree>
    <p:extLst>
      <p:ext uri="{BB962C8B-B14F-4D97-AF65-F5344CB8AC3E}">
        <p14:creationId xmlns:p14="http://schemas.microsoft.com/office/powerpoint/2010/main" val="10092899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CD0B0E-5032-D649-A9BF-70445FB5672D}"/>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5636FC3E-CB36-174F-876B-567D06BEC732}"/>
              </a:ext>
            </a:extLst>
          </p:cNvPr>
          <p:cNvSpPr>
            <a:spLocks noGrp="1"/>
          </p:cNvSpPr>
          <p:nvPr>
            <p:ph idx="1"/>
          </p:nvPr>
        </p:nvSpPr>
        <p:spPr/>
        <p:txBody>
          <a:bodyPr/>
          <a:lstStyle/>
          <a:p>
            <a:endParaRPr lang="en-US" dirty="0"/>
          </a:p>
        </p:txBody>
      </p:sp>
      <p:pic>
        <p:nvPicPr>
          <p:cNvPr id="2050" name="Picture 2">
            <a:extLst>
              <a:ext uri="{FF2B5EF4-FFF2-40B4-BE49-F238E27FC236}">
                <a16:creationId xmlns:a16="http://schemas.microsoft.com/office/drawing/2014/main" id="{6163EFA1-C6F0-7549-9C3A-8A798736A33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288"/>
            <a:ext cx="12192000" cy="6827837"/>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3E0F483B-DB8C-7E48-A9D0-036CF6069E1D}"/>
              </a:ext>
            </a:extLst>
          </p:cNvPr>
          <p:cNvSpPr/>
          <p:nvPr/>
        </p:nvSpPr>
        <p:spPr>
          <a:xfrm>
            <a:off x="8007927" y="2809875"/>
            <a:ext cx="1246909" cy="803564"/>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06B3C48C-866A-4848-A832-A7F0820370D1}"/>
              </a:ext>
            </a:extLst>
          </p:cNvPr>
          <p:cNvSpPr/>
          <p:nvPr/>
        </p:nvSpPr>
        <p:spPr>
          <a:xfrm>
            <a:off x="7745990" y="1825625"/>
            <a:ext cx="1246909" cy="803564"/>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614E7CF-3D46-CD4E-BFFD-E2AC31D4EBA6}"/>
              </a:ext>
            </a:extLst>
          </p:cNvPr>
          <p:cNvSpPr/>
          <p:nvPr/>
        </p:nvSpPr>
        <p:spPr>
          <a:xfrm>
            <a:off x="8090188" y="4493419"/>
            <a:ext cx="1246909" cy="125015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AF337BA7-2252-AF4A-B1A1-8A0865C32E0F}"/>
              </a:ext>
            </a:extLst>
          </p:cNvPr>
          <p:cNvPicPr>
            <a:picLocks noChangeAspect="1"/>
          </p:cNvPicPr>
          <p:nvPr/>
        </p:nvPicPr>
        <p:blipFill>
          <a:blip r:embed="rId4"/>
          <a:stretch>
            <a:fillRect/>
          </a:stretch>
        </p:blipFill>
        <p:spPr>
          <a:xfrm>
            <a:off x="1110572" y="28575"/>
            <a:ext cx="9970856" cy="1630651"/>
          </a:xfrm>
          <a:prstGeom prst="rect">
            <a:avLst/>
          </a:prstGeom>
        </p:spPr>
      </p:pic>
    </p:spTree>
    <p:extLst>
      <p:ext uri="{BB962C8B-B14F-4D97-AF65-F5344CB8AC3E}">
        <p14:creationId xmlns:p14="http://schemas.microsoft.com/office/powerpoint/2010/main" val="42368098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18637</TotalTime>
  <Words>7844</Words>
  <Application>Microsoft Macintosh PowerPoint</Application>
  <PresentationFormat>Widescreen</PresentationFormat>
  <Paragraphs>831</Paragraphs>
  <Slides>53</Slides>
  <Notes>41</Notes>
  <HiddenSlides>3</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53</vt:i4>
      </vt:variant>
    </vt:vector>
  </HeadingPairs>
  <TitlesOfParts>
    <vt:vector size="58" baseType="lpstr">
      <vt:lpstr>Arial</vt:lpstr>
      <vt:lpstr>Calibri</vt:lpstr>
      <vt:lpstr>Calibri Light</vt:lpstr>
      <vt:lpstr>Times</vt:lpstr>
      <vt:lpstr>Office Theme</vt:lpstr>
      <vt:lpstr>Drive to Breathe in (COVID) ARDS</vt:lpstr>
      <vt:lpstr>Case: 66M with COVID-ARDS</vt:lpstr>
      <vt:lpstr>Roadmap</vt:lpstr>
      <vt:lpstr>Respiratory Drive =</vt:lpstr>
      <vt:lpstr>PowerPoint Presentation</vt:lpstr>
      <vt:lpstr>Dyspnea = </vt:lpstr>
      <vt:lpstr>Neuromechanical Dissociation– Air Hunger?</vt:lpstr>
      <vt:lpstr>Pmus : Vt  </vt:lpstr>
      <vt:lpstr>PowerPoint Presentation</vt:lpstr>
      <vt:lpstr>PowerPoint Presentation</vt:lpstr>
      <vt:lpstr>Why care about respiratory drive?  3 Goals of Vent Management</vt:lpstr>
      <vt:lpstr>Consequences: ↑drive to breathe and ↓ Vt</vt:lpstr>
      <vt:lpstr>Management: Breath Stacking</vt:lpstr>
      <vt:lpstr>Work shifting: Ptotal = Pvent + Pmus</vt:lpstr>
      <vt:lpstr>Case: What about PRVC / ACVC+?</vt:lpstr>
      <vt:lpstr>Vt is exceeded, two scenarios</vt:lpstr>
      <vt:lpstr>PowerPoint Presentation</vt:lpstr>
      <vt:lpstr> PRVC / ACVC+: simulation </vt:lpstr>
      <vt:lpstr>Who cares? Just do what the trials did</vt:lpstr>
      <vt:lpstr>RCT’s test hypotheses about mean treatment effects</vt:lpstr>
      <vt:lpstr>Yet, that’s not how we use trials</vt:lpstr>
      <vt:lpstr>In sum, </vt:lpstr>
      <vt:lpstr>Assessment of respiratory drive</vt:lpstr>
      <vt:lpstr>Eadi – Diaphragm motor output </vt:lpstr>
      <vt:lpstr>Pdi (transdiaphragm: Eso – Gastric) &amp; Pmus (all resp)</vt:lpstr>
      <vt:lpstr>P0.1: Airway occlusion pressure</vt:lpstr>
      <vt:lpstr>PowerPoint Presentation</vt:lpstr>
      <vt:lpstr>PowerPoint Presentation</vt:lpstr>
      <vt:lpstr>PowerPoint Presentation</vt:lpstr>
      <vt:lpstr>High Drive: What is our goal with sedation?</vt:lpstr>
      <vt:lpstr>Opiate Induced Resp Depression</vt:lpstr>
      <vt:lpstr>Case resolution</vt:lpstr>
      <vt:lpstr>Takeaways</vt:lpstr>
      <vt:lpstr>PowerPoint Presentation</vt:lpstr>
      <vt:lpstr>Low drive -</vt:lpstr>
      <vt:lpstr>Complete vs partial neuromuscular blockade?</vt:lpstr>
      <vt:lpstr>Revisiting dyspnea: </vt:lpstr>
      <vt:lpstr>Ethical issue: when mechanics and symptoms conflict? </vt:lpstr>
      <vt:lpstr>Why do we have air hunger? </vt:lpstr>
      <vt:lpstr>Compr Physiol 11:1449-1483, 2021.</vt:lpstr>
      <vt:lpstr>Note: the requirement that for brain death to have occurred, there has to be no breath efforts</vt:lpstr>
      <vt:lpstr>”The patient looks uncomfortable”</vt:lpstr>
      <vt:lpstr>https://doi.org/10.1164/rccm.202201-0078ED  </vt:lpstr>
      <vt:lpstr>Clinical exam? [ ] summarize comments</vt:lpstr>
      <vt:lpstr>Dyspnea Assessment – [ ] split into different talk? </vt:lpstr>
      <vt:lpstr>PowerPoint Presentation</vt:lpstr>
      <vt:lpstr>PowerPoint Presentation</vt:lpstr>
      <vt:lpstr>PowerPoint Presentation</vt:lpstr>
      <vt:lpstr>Air Hunger: panic independent of amygdala</vt:lpstr>
      <vt:lpstr>DyStress – REVA Network prospective cohort</vt:lpstr>
      <vt:lpstr>Dyspnea in sedated? </vt:lpstr>
      <vt:lpstr>PowerPoint Presentation</vt:lpstr>
      <vt:lpstr>Resp Care Review on the subject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Respirolysis, Sedation, and ARDS</dc:title>
  <dc:creator>BRIAN LOCKE</dc:creator>
  <cp:lastModifiedBy>BRIAN LOCKE</cp:lastModifiedBy>
  <cp:revision>14</cp:revision>
  <dcterms:created xsi:type="dcterms:W3CDTF">2022-01-21T00:55:22Z</dcterms:created>
  <dcterms:modified xsi:type="dcterms:W3CDTF">2022-09-26T03:25:36Z</dcterms:modified>
</cp:coreProperties>
</file>